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7" r:id="rId2"/>
    <p:sldId id="258" r:id="rId3"/>
    <p:sldId id="259"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6DD50C-47D2-674A-9AE0-AC789219C281}" type="datetimeFigureOut">
              <a:rPr lang="en-US" smtClean="0"/>
              <a:t>8/5/25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554338-6BF7-9941-92EB-71A674FBC069}" type="slidenum">
              <a:rPr lang="en-US" smtClean="0"/>
              <a:t>‹#›</a:t>
            </a:fld>
            <a:endParaRPr lang="en-US"/>
          </a:p>
        </p:txBody>
      </p:sp>
    </p:spTree>
    <p:extLst>
      <p:ext uri="{BB962C8B-B14F-4D97-AF65-F5344CB8AC3E}">
        <p14:creationId xmlns:p14="http://schemas.microsoft.com/office/powerpoint/2010/main" val="2016701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17BA7-13A2-C0C2-F8AF-6E8A3C639BC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279BA42-9821-33C1-4B96-831256152A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EFB9924-F3C9-5593-AD50-6D269C35E665}"/>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5" name="Footer Placeholder 4">
            <a:extLst>
              <a:ext uri="{FF2B5EF4-FFF2-40B4-BE49-F238E27FC236}">
                <a16:creationId xmlns:a16="http://schemas.microsoft.com/office/drawing/2014/main" id="{83D499A7-8FC7-0BBA-C3E0-2AD0470EFC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4FC55-DF7E-4261-CE7D-580719B228AF}"/>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2004318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5290C-9A02-63B3-3E0E-26C40909684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2E3DDEB-69FC-99CA-B999-577D9BE2690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BAA72FF-0044-5F3D-46B7-E4C5809DD66E}"/>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5" name="Footer Placeholder 4">
            <a:extLst>
              <a:ext uri="{FF2B5EF4-FFF2-40B4-BE49-F238E27FC236}">
                <a16:creationId xmlns:a16="http://schemas.microsoft.com/office/drawing/2014/main" id="{9590BC4F-6AC6-299B-BD4B-F15C50567D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955475-E1CF-E16B-68BA-CFED263A94A0}"/>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2647033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F099CD-2EC3-2258-665B-37C2A04B8A7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591202F-9B4C-0371-E70B-F471FCC45EF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78AFFBD-6C07-A90E-EC48-D30639009BE7}"/>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5" name="Footer Placeholder 4">
            <a:extLst>
              <a:ext uri="{FF2B5EF4-FFF2-40B4-BE49-F238E27FC236}">
                <a16:creationId xmlns:a16="http://schemas.microsoft.com/office/drawing/2014/main" id="{4B4EF578-20AB-4F34-406A-CC4BD64FBB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2D5AA6-22F2-2678-06BE-A471BDB061E6}"/>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18523681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544335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113350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0043090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195518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1525763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8580670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6063124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155590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C9C97-C3CC-3B83-D1E3-D037D6A1572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BCC239D-07DA-BBE8-6C89-2683737DBC4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115FEBF-E78A-B595-72E4-1F76C425F8E9}"/>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5" name="Footer Placeholder 4">
            <a:extLst>
              <a:ext uri="{FF2B5EF4-FFF2-40B4-BE49-F238E27FC236}">
                <a16:creationId xmlns:a16="http://schemas.microsoft.com/office/drawing/2014/main" id="{D3523F13-BE45-B5A0-0481-A31F1F500C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35E5AF-2756-3DE4-FA08-575438CC91C2}"/>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42675361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0229542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550709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E7492-552F-B02D-315D-0EC2F7BAEF3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76E34325-1FDB-6367-5295-482FD4DE3FF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24538D0-AD2B-1A76-4AAF-E0E8299BC0EA}"/>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5" name="Footer Placeholder 4">
            <a:extLst>
              <a:ext uri="{FF2B5EF4-FFF2-40B4-BE49-F238E27FC236}">
                <a16:creationId xmlns:a16="http://schemas.microsoft.com/office/drawing/2014/main" id="{50134F65-2EE4-918F-B2B8-D581A84DD6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C04F72-6A9A-F479-6AA1-D35E8FDBD9A2}"/>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1463252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6192C-CE18-C741-558F-132E6724FD7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008A5D6-CA0C-B061-524F-A91D02BA67E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E574D8F-5FB2-ED34-0932-2D1936818DD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353F6DA-AF66-4A98-C6FE-78D4AF167E38}"/>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6" name="Footer Placeholder 5">
            <a:extLst>
              <a:ext uri="{FF2B5EF4-FFF2-40B4-BE49-F238E27FC236}">
                <a16:creationId xmlns:a16="http://schemas.microsoft.com/office/drawing/2014/main" id="{4E035AF1-D8B4-CF3C-4A59-99EE452949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CA1FDD-EB1D-1BC9-A87A-B97BF0326CA7}"/>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1911301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EA474-BB20-D19B-C9E2-6FB88A1A76E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F50BE23-0350-79F0-C780-2094E0D91D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D566D17-32E9-9E65-6FCC-4263458AF87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C840F5E-174E-110A-016C-E096E1DB8D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E1AC967-C073-B177-DDC2-F42B39084CF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0579195-8FC5-CCAE-72C3-31791BAFAFE8}"/>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8" name="Footer Placeholder 7">
            <a:extLst>
              <a:ext uri="{FF2B5EF4-FFF2-40B4-BE49-F238E27FC236}">
                <a16:creationId xmlns:a16="http://schemas.microsoft.com/office/drawing/2014/main" id="{B45CDF97-E0D4-59C3-6862-0F6D1BA2FB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FC9BBF3-0D38-DF7A-11B2-B2D7EA7A309E}"/>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1055390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CD6D1-6E63-5E49-4909-A9C7B49D56E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6F712A6B-A630-2C31-724D-0CAE63BF6365}"/>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4" name="Footer Placeholder 3">
            <a:extLst>
              <a:ext uri="{FF2B5EF4-FFF2-40B4-BE49-F238E27FC236}">
                <a16:creationId xmlns:a16="http://schemas.microsoft.com/office/drawing/2014/main" id="{2F19C76D-0F70-5786-660E-BF9AD4F151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537B46-64B3-8435-3FCA-AB66EB1FE41D}"/>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3420636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0F20C0-FC71-49CA-ABEF-025A36058E29}"/>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3" name="Footer Placeholder 2">
            <a:extLst>
              <a:ext uri="{FF2B5EF4-FFF2-40B4-BE49-F238E27FC236}">
                <a16:creationId xmlns:a16="http://schemas.microsoft.com/office/drawing/2014/main" id="{DEF0DB69-6BD9-A2A7-7789-087063ACC83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513C0F5-86E3-868A-A975-22E8320F9BD6}"/>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1190094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BEAA4-8B1D-B126-AD00-832E58D490A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30A6FE9-0056-B2B5-67F7-74B62C3D01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42C285A-6017-2476-5A90-CF24033443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C345E3E-0C29-06E1-A488-DCD912EC2D03}"/>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6" name="Footer Placeholder 5">
            <a:extLst>
              <a:ext uri="{FF2B5EF4-FFF2-40B4-BE49-F238E27FC236}">
                <a16:creationId xmlns:a16="http://schemas.microsoft.com/office/drawing/2014/main" id="{274EB966-5F8E-AEB5-1306-4732581293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E741CB-6425-DBA4-2F71-B7C9C7006B00}"/>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65944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6F540-70AF-AF93-575E-5858FE5E492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E3335D1-F5F6-6546-D340-711B2E753C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67E7CE-C3A5-61EB-0E07-79E452C85D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7A3268D-286B-F916-801B-F492CBA2407C}"/>
              </a:ext>
            </a:extLst>
          </p:cNvPr>
          <p:cNvSpPr>
            <a:spLocks noGrp="1"/>
          </p:cNvSpPr>
          <p:nvPr>
            <p:ph type="dt" sz="half" idx="10"/>
          </p:nvPr>
        </p:nvSpPr>
        <p:spPr/>
        <p:txBody>
          <a:bodyPr/>
          <a:lstStyle/>
          <a:p>
            <a:fld id="{E4B932F4-CC0F-7D47-8ADE-0E63EC0CBBD1}" type="datetimeFigureOut">
              <a:rPr lang="en-US" smtClean="0"/>
              <a:t>8/5/25</a:t>
            </a:fld>
            <a:endParaRPr lang="en-US"/>
          </a:p>
        </p:txBody>
      </p:sp>
      <p:sp>
        <p:nvSpPr>
          <p:cNvPr id="6" name="Footer Placeholder 5">
            <a:extLst>
              <a:ext uri="{FF2B5EF4-FFF2-40B4-BE49-F238E27FC236}">
                <a16:creationId xmlns:a16="http://schemas.microsoft.com/office/drawing/2014/main" id="{CA6DC389-3F74-87A3-1FF2-7820BA88DC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06A4CF-42A7-5FC8-253C-A36C8B28CDFC}"/>
              </a:ext>
            </a:extLst>
          </p:cNvPr>
          <p:cNvSpPr>
            <a:spLocks noGrp="1"/>
          </p:cNvSpPr>
          <p:nvPr>
            <p:ph type="sldNum" sz="quarter" idx="12"/>
          </p:nvPr>
        </p:nvSpPr>
        <p:spPr/>
        <p:txBody>
          <a:bodyPr/>
          <a:lstStyle/>
          <a:p>
            <a:fld id="{8E9DA2C1-09A1-CA41-BBD8-ED03A3E396C9}" type="slidenum">
              <a:rPr lang="en-US" smtClean="0"/>
              <a:t>‹#›</a:t>
            </a:fld>
            <a:endParaRPr lang="en-US"/>
          </a:p>
        </p:txBody>
      </p:sp>
    </p:spTree>
    <p:extLst>
      <p:ext uri="{BB962C8B-B14F-4D97-AF65-F5344CB8AC3E}">
        <p14:creationId xmlns:p14="http://schemas.microsoft.com/office/powerpoint/2010/main" val="1458244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954680-E535-63FE-8E7D-ABC8FB2FBF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996F18F-19A6-28A1-3C43-FDD6839A40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1C40B07-4E36-6B22-E6AA-31F87DE28D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4B932F4-CC0F-7D47-8ADE-0E63EC0CBBD1}" type="datetimeFigureOut">
              <a:rPr lang="en-US" smtClean="0"/>
              <a:t>8/5/25</a:t>
            </a:fld>
            <a:endParaRPr lang="en-US"/>
          </a:p>
        </p:txBody>
      </p:sp>
      <p:sp>
        <p:nvSpPr>
          <p:cNvPr id="5" name="Footer Placeholder 4">
            <a:extLst>
              <a:ext uri="{FF2B5EF4-FFF2-40B4-BE49-F238E27FC236}">
                <a16:creationId xmlns:a16="http://schemas.microsoft.com/office/drawing/2014/main" id="{FC6DA929-7A73-91D1-87A3-F0B2BC7E0A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5988729-8261-4414-7E0A-73E1D14BD6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E9DA2C1-09A1-CA41-BBD8-ED03A3E396C9}" type="slidenum">
              <a:rPr lang="en-US" smtClean="0"/>
              <a:t>‹#›</a:t>
            </a:fld>
            <a:endParaRPr lang="en-US"/>
          </a:p>
        </p:txBody>
      </p:sp>
    </p:spTree>
    <p:extLst>
      <p:ext uri="{BB962C8B-B14F-4D97-AF65-F5344CB8AC3E}">
        <p14:creationId xmlns:p14="http://schemas.microsoft.com/office/powerpoint/2010/main" val="2062879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20000" y="0"/>
            <a:ext cx="4572000" cy="6858000"/>
          </a:xfrm>
          <a:prstGeom prst="rect">
            <a:avLst/>
          </a:prstGeom>
        </p:spPr>
      </p:pic>
      <p:sp>
        <p:nvSpPr>
          <p:cNvPr id="3" name="Text 0"/>
          <p:cNvSpPr/>
          <p:nvPr/>
        </p:nvSpPr>
        <p:spPr>
          <a:xfrm>
            <a:off x="719832" y="1495723"/>
            <a:ext cx="6180336" cy="2570956"/>
          </a:xfrm>
          <a:prstGeom prst="rect">
            <a:avLst/>
          </a:prstGeom>
          <a:noFill/>
          <a:ln/>
        </p:spPr>
        <p:txBody>
          <a:bodyPr wrap="square" lIns="0" tIns="0" rIns="0" bIns="0" rtlCol="0" anchor="t"/>
          <a:lstStyle/>
          <a:p>
            <a:pPr algn="ctr">
              <a:lnSpc>
                <a:spcPts val="5041"/>
              </a:lnSpc>
            </a:pPr>
            <a:r>
              <a:rPr lang="en-US" sz="4042" dirty="0">
                <a:solidFill>
                  <a:srgbClr val="F5F0F0"/>
                </a:solidFill>
                <a:latin typeface="Merriweather" pitchFamily="34" charset="0"/>
                <a:ea typeface="Merriweather" pitchFamily="34" charset="-122"/>
                <a:cs typeface="Merriweather" pitchFamily="34" charset="-120"/>
              </a:rPr>
              <a:t>GitHub Copilot Deployment &amp; Operational Management</a:t>
            </a:r>
            <a:endParaRPr lang="en-US" sz="4042" dirty="0"/>
          </a:p>
        </p:txBody>
      </p:sp>
      <p:sp>
        <p:nvSpPr>
          <p:cNvPr id="4" name="Text 1"/>
          <p:cNvSpPr/>
          <p:nvPr/>
        </p:nvSpPr>
        <p:spPr>
          <a:xfrm>
            <a:off x="719832" y="4375150"/>
            <a:ext cx="6180336" cy="987028"/>
          </a:xfrm>
          <a:prstGeom prst="rect">
            <a:avLst/>
          </a:prstGeom>
          <a:noFill/>
          <a:ln/>
        </p:spPr>
        <p:txBody>
          <a:bodyPr wrap="square" lIns="0" tIns="0" rIns="0" bIns="0" rtlCol="0" anchor="t"/>
          <a:lstStyle/>
          <a:p>
            <a:pPr algn="ctr">
              <a:lnSpc>
                <a:spcPts val="2583"/>
              </a:lnSpc>
            </a:pPr>
            <a:r>
              <a:rPr lang="en-US" sz="1583" dirty="0">
                <a:solidFill>
                  <a:srgbClr val="E2E6E9"/>
                </a:solidFill>
                <a:latin typeface="Merriweather" pitchFamily="34" charset="0"/>
                <a:ea typeface="Merriweather" pitchFamily="34" charset="-122"/>
                <a:cs typeface="Merriweather" pitchFamily="34" charset="-120"/>
              </a:rPr>
              <a:t>This presentation outlines our strategy for integrating GitHub Copilot, focusing on operational management, adoption, and realizing tangible business value.</a:t>
            </a:r>
            <a:endParaRPr lang="en-US" sz="1583"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61690" y="662881"/>
            <a:ext cx="10868620" cy="1181695"/>
          </a:xfrm>
          <a:prstGeom prst="rect">
            <a:avLst/>
          </a:prstGeom>
          <a:noFill/>
          <a:ln/>
        </p:spPr>
        <p:txBody>
          <a:bodyPr wrap="square" lIns="0" tIns="0" rIns="0" bIns="0" rtlCol="0" anchor="t"/>
          <a:lstStyle/>
          <a:p>
            <a:pPr algn="ctr">
              <a:lnSpc>
                <a:spcPts val="4625"/>
              </a:lnSpc>
            </a:pPr>
            <a:r>
              <a:rPr lang="en-US" sz="3708" dirty="0">
                <a:solidFill>
                  <a:srgbClr val="F5F0F0"/>
                </a:solidFill>
                <a:latin typeface="Merriweather" pitchFamily="34" charset="0"/>
                <a:ea typeface="Merriweather" pitchFamily="34" charset="-122"/>
                <a:cs typeface="Merriweather" pitchFamily="34" charset="-120"/>
              </a:rPr>
              <a:t>Case Study: Create Application Base Features (MESARI)</a:t>
            </a:r>
            <a:endParaRPr lang="en-US" sz="3708" dirty="0"/>
          </a:p>
        </p:txBody>
      </p:sp>
      <p:sp>
        <p:nvSpPr>
          <p:cNvPr id="3" name="Text 1"/>
          <p:cNvSpPr/>
          <p:nvPr/>
        </p:nvSpPr>
        <p:spPr>
          <a:xfrm>
            <a:off x="661690" y="2317156"/>
            <a:ext cx="2363292" cy="295374"/>
          </a:xfrm>
          <a:prstGeom prst="rect">
            <a:avLst/>
          </a:prstGeom>
          <a:noFill/>
          <a:ln/>
        </p:spPr>
        <p:txBody>
          <a:bodyPr wrap="none" lIns="0" tIns="0" rIns="0" bIns="0" rtlCol="0" anchor="t"/>
          <a:lstStyle/>
          <a:p>
            <a:pPr>
              <a:lnSpc>
                <a:spcPts val="2292"/>
              </a:lnSpc>
            </a:pPr>
            <a:r>
              <a:rPr lang="en-US" sz="1833" dirty="0">
                <a:solidFill>
                  <a:srgbClr val="F5F0F0"/>
                </a:solidFill>
                <a:latin typeface="Merriweather" pitchFamily="34" charset="0"/>
                <a:ea typeface="Merriweather" pitchFamily="34" charset="-122"/>
                <a:cs typeface="Merriweather" pitchFamily="34" charset="-120"/>
              </a:rPr>
              <a:t>Business Case</a:t>
            </a:r>
            <a:endParaRPr lang="en-US" sz="1833" dirty="0"/>
          </a:p>
        </p:txBody>
      </p:sp>
      <p:sp>
        <p:nvSpPr>
          <p:cNvPr id="4" name="Text 2"/>
          <p:cNvSpPr/>
          <p:nvPr/>
        </p:nvSpPr>
        <p:spPr>
          <a:xfrm>
            <a:off x="661690" y="2801541"/>
            <a:ext cx="2937768" cy="1512590"/>
          </a:xfrm>
          <a:prstGeom prst="rect">
            <a:avLst/>
          </a:prstGeom>
          <a:noFill/>
          <a:ln/>
        </p:spPr>
        <p:txBody>
          <a:bodyPr wrap="square" lIns="0" tIns="0" rIns="0" bIns="0" rtlCol="0" anchor="t"/>
          <a:lstStyle/>
          <a:p>
            <a:pPr>
              <a:lnSpc>
                <a:spcPts val="2375"/>
              </a:lnSpc>
            </a:pPr>
            <a:r>
              <a:rPr lang="en-US" sz="1458" dirty="0">
                <a:solidFill>
                  <a:srgbClr val="E2E6E9"/>
                </a:solidFill>
                <a:latin typeface="Merriweather" pitchFamily="34" charset="0"/>
                <a:ea typeface="Merriweather" pitchFamily="34" charset="-122"/>
                <a:cs typeface="Merriweather" pitchFamily="34" charset="-120"/>
              </a:rPr>
              <a:t>MESARI: Develop Risk Analysis features faster using Copilot, aiming to reduce manual development time for repetitive tasks.</a:t>
            </a:r>
            <a:endParaRPr lang="en-US" sz="1458" dirty="0"/>
          </a:p>
        </p:txBody>
      </p:sp>
      <p:sp>
        <p:nvSpPr>
          <p:cNvPr id="5" name="Text 3"/>
          <p:cNvSpPr/>
          <p:nvPr/>
        </p:nvSpPr>
        <p:spPr>
          <a:xfrm>
            <a:off x="4066977" y="2317156"/>
            <a:ext cx="3292178" cy="295374"/>
          </a:xfrm>
          <a:prstGeom prst="rect">
            <a:avLst/>
          </a:prstGeom>
          <a:noFill/>
          <a:ln/>
        </p:spPr>
        <p:txBody>
          <a:bodyPr wrap="none" lIns="0" tIns="0" rIns="0" bIns="0" rtlCol="0" anchor="t"/>
          <a:lstStyle/>
          <a:p>
            <a:pPr>
              <a:lnSpc>
                <a:spcPts val="2292"/>
              </a:lnSpc>
            </a:pPr>
            <a:r>
              <a:rPr lang="en-US" sz="1833" dirty="0">
                <a:solidFill>
                  <a:srgbClr val="F5F0F0"/>
                </a:solidFill>
                <a:latin typeface="Merriweather" pitchFamily="34" charset="0"/>
                <a:ea typeface="Merriweather" pitchFamily="34" charset="-122"/>
                <a:cs typeface="Merriweather" pitchFamily="34" charset="-120"/>
              </a:rPr>
              <a:t>Implementation with Copilot</a:t>
            </a:r>
            <a:endParaRPr lang="en-US" sz="1833" dirty="0"/>
          </a:p>
        </p:txBody>
      </p:sp>
      <p:sp>
        <p:nvSpPr>
          <p:cNvPr id="6" name="Text 4"/>
          <p:cNvSpPr/>
          <p:nvPr/>
        </p:nvSpPr>
        <p:spPr>
          <a:xfrm>
            <a:off x="4066977" y="2801541"/>
            <a:ext cx="4070747" cy="1210072"/>
          </a:xfrm>
          <a:prstGeom prst="rect">
            <a:avLst/>
          </a:prstGeom>
          <a:noFill/>
          <a:ln/>
        </p:spPr>
        <p:txBody>
          <a:bodyPr wrap="square" lIns="0" tIns="0" rIns="0" bIns="0" rtlCol="0" anchor="t"/>
          <a:lstStyle/>
          <a:p>
            <a:pPr>
              <a:lnSpc>
                <a:spcPts val="2375"/>
              </a:lnSpc>
            </a:pPr>
            <a:r>
              <a:rPr lang="en-US" sz="1458" dirty="0">
                <a:solidFill>
                  <a:srgbClr val="E2E6E9"/>
                </a:solidFill>
                <a:latin typeface="Merriweather" pitchFamily="34" charset="0"/>
                <a:ea typeface="Merriweather" pitchFamily="34" charset="-122"/>
                <a:cs typeface="Merriweather" pitchFamily="34" charset="-120"/>
              </a:rPr>
              <a:t>Prepare prompts for UI, API, and database creation, enforcing coding standards. Feed prompts to Copilot Agent, review, accept, and test in Dev environment.</a:t>
            </a:r>
            <a:endParaRPr lang="en-US" sz="1458" dirty="0"/>
          </a:p>
        </p:txBody>
      </p:sp>
      <p:sp>
        <p:nvSpPr>
          <p:cNvPr id="7" name="Text 5"/>
          <p:cNvSpPr/>
          <p:nvPr/>
        </p:nvSpPr>
        <p:spPr>
          <a:xfrm>
            <a:off x="8605243" y="2317156"/>
            <a:ext cx="2501603" cy="295374"/>
          </a:xfrm>
          <a:prstGeom prst="rect">
            <a:avLst/>
          </a:prstGeom>
          <a:noFill/>
          <a:ln/>
        </p:spPr>
        <p:txBody>
          <a:bodyPr wrap="none" lIns="0" tIns="0" rIns="0" bIns="0" rtlCol="0" anchor="t"/>
          <a:lstStyle/>
          <a:p>
            <a:pPr>
              <a:lnSpc>
                <a:spcPts val="2292"/>
              </a:lnSpc>
            </a:pPr>
            <a:r>
              <a:rPr lang="en-US" sz="1833" dirty="0">
                <a:solidFill>
                  <a:srgbClr val="F5F0F0"/>
                </a:solidFill>
                <a:latin typeface="Merriweather" pitchFamily="34" charset="0"/>
                <a:ea typeface="Merriweather" pitchFamily="34" charset="-122"/>
                <a:cs typeface="Merriweather" pitchFamily="34" charset="-120"/>
              </a:rPr>
              <a:t>Return on Investment</a:t>
            </a:r>
            <a:endParaRPr lang="en-US" sz="1833" dirty="0"/>
          </a:p>
        </p:txBody>
      </p:sp>
      <p:sp>
        <p:nvSpPr>
          <p:cNvPr id="8" name="Text 6"/>
          <p:cNvSpPr/>
          <p:nvPr/>
        </p:nvSpPr>
        <p:spPr>
          <a:xfrm>
            <a:off x="8605243" y="2801541"/>
            <a:ext cx="2937768" cy="907554"/>
          </a:xfrm>
          <a:prstGeom prst="rect">
            <a:avLst/>
          </a:prstGeom>
          <a:noFill/>
          <a:ln/>
        </p:spPr>
        <p:txBody>
          <a:bodyPr wrap="square" lIns="0" tIns="0" rIns="0" bIns="0" rtlCol="0" anchor="t"/>
          <a:lstStyle/>
          <a:p>
            <a:pPr>
              <a:lnSpc>
                <a:spcPts val="2375"/>
              </a:lnSpc>
            </a:pPr>
            <a:r>
              <a:rPr lang="en-US" sz="1458" dirty="0">
                <a:solidFill>
                  <a:srgbClr val="E2E6E9"/>
                </a:solidFill>
                <a:latin typeface="Merriweather" pitchFamily="34" charset="0"/>
                <a:ea typeface="Merriweather" pitchFamily="34" charset="-122"/>
                <a:cs typeface="Merriweather" pitchFamily="34" charset="-120"/>
              </a:rPr>
              <a:t>Automated bootstrapping ensures rapid deployment and standardized practices.</a:t>
            </a:r>
            <a:endParaRPr lang="en-US" sz="1458" dirty="0"/>
          </a:p>
        </p:txBody>
      </p:sp>
      <p:sp>
        <p:nvSpPr>
          <p:cNvPr id="9" name="Text 7"/>
          <p:cNvSpPr/>
          <p:nvPr/>
        </p:nvSpPr>
        <p:spPr>
          <a:xfrm>
            <a:off x="8605243" y="3879255"/>
            <a:ext cx="2937768" cy="605036"/>
          </a:xfrm>
          <a:prstGeom prst="rect">
            <a:avLst/>
          </a:prstGeom>
          <a:noFill/>
          <a:ln/>
        </p:spPr>
        <p:txBody>
          <a:bodyPr wrap="square" lIns="0" tIns="0" rIns="0" bIns="0" rtlCol="0" anchor="t"/>
          <a:lstStyle/>
          <a:p>
            <a:pPr marL="285739" indent="-285739">
              <a:lnSpc>
                <a:spcPts val="2375"/>
              </a:lnSpc>
              <a:buSzPct val="100000"/>
              <a:buChar char="•"/>
            </a:pPr>
            <a:r>
              <a:rPr lang="en-US" sz="1458" dirty="0">
                <a:solidFill>
                  <a:srgbClr val="E2E6E9"/>
                </a:solidFill>
                <a:latin typeface="Merriweather" pitchFamily="34" charset="0"/>
                <a:ea typeface="Merriweather" pitchFamily="34" charset="-122"/>
                <a:cs typeface="Merriweather" pitchFamily="34" charset="-120"/>
              </a:rPr>
              <a:t>Estimated savings: 5 man-days per application.</a:t>
            </a:r>
            <a:endParaRPr lang="en-US" sz="1458" dirty="0"/>
          </a:p>
        </p:txBody>
      </p:sp>
      <p:sp>
        <p:nvSpPr>
          <p:cNvPr id="10" name="Text 8"/>
          <p:cNvSpPr/>
          <p:nvPr/>
        </p:nvSpPr>
        <p:spPr>
          <a:xfrm>
            <a:off x="8605243" y="4550371"/>
            <a:ext cx="2937768" cy="907554"/>
          </a:xfrm>
          <a:prstGeom prst="rect">
            <a:avLst/>
          </a:prstGeom>
          <a:noFill/>
          <a:ln/>
        </p:spPr>
        <p:txBody>
          <a:bodyPr wrap="square" lIns="0" tIns="0" rIns="0" bIns="0" rtlCol="0" anchor="t"/>
          <a:lstStyle/>
          <a:p>
            <a:pPr marL="285739" indent="-285739">
              <a:lnSpc>
                <a:spcPts val="2375"/>
              </a:lnSpc>
              <a:buSzPct val="100000"/>
              <a:buChar char="•"/>
            </a:pPr>
            <a:r>
              <a:rPr lang="en-US" sz="1458" dirty="0">
                <a:solidFill>
                  <a:srgbClr val="E2E6E9"/>
                </a:solidFill>
                <a:latin typeface="Merriweather" pitchFamily="34" charset="0"/>
                <a:ea typeface="Merriweather" pitchFamily="34" charset="-122"/>
                <a:cs typeface="Merriweather" pitchFamily="34" charset="-120"/>
              </a:rPr>
              <a:t>Potential savings: &gt;500 man-days for 100+ applications.</a:t>
            </a:r>
            <a:endParaRPr lang="en-US" sz="1458" dirty="0"/>
          </a:p>
        </p:txBody>
      </p:sp>
      <p:sp>
        <p:nvSpPr>
          <p:cNvPr id="11" name="Text 9"/>
          <p:cNvSpPr/>
          <p:nvPr/>
        </p:nvSpPr>
        <p:spPr>
          <a:xfrm>
            <a:off x="8605243" y="5524005"/>
            <a:ext cx="2937768" cy="605036"/>
          </a:xfrm>
          <a:prstGeom prst="rect">
            <a:avLst/>
          </a:prstGeom>
          <a:noFill/>
          <a:ln/>
        </p:spPr>
        <p:txBody>
          <a:bodyPr wrap="square" lIns="0" tIns="0" rIns="0" bIns="0" rtlCol="0" anchor="t"/>
          <a:lstStyle/>
          <a:p>
            <a:pPr marL="285739" indent="-285739">
              <a:lnSpc>
                <a:spcPts val="2375"/>
              </a:lnSpc>
              <a:buSzPct val="100000"/>
              <a:buChar char="•"/>
            </a:pPr>
            <a:r>
              <a:rPr lang="en-US" sz="1458" dirty="0">
                <a:solidFill>
                  <a:srgbClr val="E2E6E9"/>
                </a:solidFill>
                <a:latin typeface="Merriweather" pitchFamily="34" charset="0"/>
                <a:ea typeface="Merriweather" pitchFamily="34" charset="-122"/>
                <a:cs typeface="Merriweather" pitchFamily="34" charset="-120"/>
              </a:rPr>
              <a:t>All apps adhere to defined coding standards.</a:t>
            </a:r>
            <a:endParaRPr lang="en-US" sz="1458"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19832" y="620713"/>
            <a:ext cx="10752336" cy="1285478"/>
          </a:xfrm>
          <a:prstGeom prst="rect">
            <a:avLst/>
          </a:prstGeom>
          <a:noFill/>
          <a:ln/>
        </p:spPr>
        <p:txBody>
          <a:bodyPr wrap="square" lIns="0" tIns="0" rIns="0" bIns="0" rtlCol="0" anchor="t"/>
          <a:lstStyle/>
          <a:p>
            <a:pPr algn="ctr">
              <a:lnSpc>
                <a:spcPts val="5041"/>
              </a:lnSpc>
            </a:pPr>
            <a:r>
              <a:rPr lang="en-US" sz="4042" dirty="0">
                <a:solidFill>
                  <a:srgbClr val="F5F0F0"/>
                </a:solidFill>
                <a:latin typeface="Merriweather" pitchFamily="34" charset="0"/>
                <a:ea typeface="Merriweather" pitchFamily="34" charset="-122"/>
                <a:cs typeface="Merriweather" pitchFamily="34" charset="-120"/>
              </a:rPr>
              <a:t>Case Study: Application Modernization (DROP) &amp; Extension (ELENA)</a:t>
            </a:r>
            <a:endParaRPr lang="en-US" sz="4042" dirty="0"/>
          </a:p>
        </p:txBody>
      </p:sp>
      <p:sp>
        <p:nvSpPr>
          <p:cNvPr id="3" name="Text 1"/>
          <p:cNvSpPr/>
          <p:nvPr/>
        </p:nvSpPr>
        <p:spPr>
          <a:xfrm>
            <a:off x="719832" y="2420343"/>
            <a:ext cx="5024041" cy="321270"/>
          </a:xfrm>
          <a:prstGeom prst="rect">
            <a:avLst/>
          </a:prstGeom>
          <a:noFill/>
          <a:ln/>
        </p:spPr>
        <p:txBody>
          <a:bodyPr wrap="none" lIns="0" tIns="0" rIns="0" bIns="0" rtlCol="0" anchor="t"/>
          <a:lstStyle/>
          <a:p>
            <a:pPr>
              <a:lnSpc>
                <a:spcPts val="2500"/>
              </a:lnSpc>
            </a:pPr>
            <a:r>
              <a:rPr lang="en-US" sz="2000" dirty="0">
                <a:solidFill>
                  <a:srgbClr val="F5F0F0"/>
                </a:solidFill>
                <a:latin typeface="Merriweather" pitchFamily="34" charset="0"/>
                <a:ea typeface="Merriweather" pitchFamily="34" charset="-122"/>
                <a:cs typeface="Merriweather" pitchFamily="34" charset="-120"/>
              </a:rPr>
              <a:t>DROP: Modernization &amp; Cloud Migration</a:t>
            </a:r>
            <a:endParaRPr lang="en-US" sz="2000" dirty="0"/>
          </a:p>
        </p:txBody>
      </p:sp>
      <p:sp>
        <p:nvSpPr>
          <p:cNvPr id="4" name="Text 2"/>
          <p:cNvSpPr/>
          <p:nvPr/>
        </p:nvSpPr>
        <p:spPr>
          <a:xfrm>
            <a:off x="719832" y="2947294"/>
            <a:ext cx="5125244" cy="98702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Centralized DRP/BCP system for NY, CAGIP, CACIES. Migrating legacy 2010 solution to Spring Boot for cloud deployment and improved availability.</a:t>
            </a:r>
            <a:endParaRPr lang="en-US" sz="1583" dirty="0"/>
          </a:p>
        </p:txBody>
      </p:sp>
      <p:sp>
        <p:nvSpPr>
          <p:cNvPr id="5" name="Text 3"/>
          <p:cNvSpPr/>
          <p:nvPr/>
        </p:nvSpPr>
        <p:spPr>
          <a:xfrm>
            <a:off x="719832" y="4119364"/>
            <a:ext cx="5125244" cy="987028"/>
          </a:xfrm>
          <a:prstGeom prst="rect">
            <a:avLst/>
          </a:prstGeom>
          <a:noFill/>
          <a:ln/>
        </p:spPr>
        <p:txBody>
          <a:bodyPr wrap="square" lIns="0" tIns="0" rIns="0" bIns="0" rtlCol="0" anchor="t"/>
          <a:lstStyle/>
          <a:p>
            <a:pPr marL="285739" indent="-285739">
              <a:lnSpc>
                <a:spcPts val="2583"/>
              </a:lnSpc>
              <a:buSzPct val="100000"/>
              <a:buChar char="•"/>
            </a:pPr>
            <a:r>
              <a:rPr lang="en-US" sz="1583" b="1" dirty="0">
                <a:solidFill>
                  <a:srgbClr val="E2E6E9"/>
                </a:solidFill>
                <a:latin typeface="Merriweather" pitchFamily="34" charset="0"/>
                <a:ea typeface="Merriweather" pitchFamily="34" charset="-122"/>
                <a:cs typeface="Merriweather" pitchFamily="34" charset="-120"/>
              </a:rPr>
              <a:t>Implementation:</a:t>
            </a:r>
            <a:r>
              <a:rPr lang="en-US" sz="1583" dirty="0">
                <a:solidFill>
                  <a:srgbClr val="E2E6E9"/>
                </a:solidFill>
                <a:latin typeface="Merriweather" pitchFamily="34" charset="0"/>
                <a:ea typeface="Merriweather" pitchFamily="34" charset="-122"/>
                <a:cs typeface="Merriweather" pitchFamily="34" charset="-120"/>
              </a:rPr>
              <a:t> Use Agentic features, create unit tests, and generate Docker/Kubernetes configurations.</a:t>
            </a:r>
            <a:endParaRPr lang="en-US" sz="1583" dirty="0"/>
          </a:p>
        </p:txBody>
      </p:sp>
      <p:sp>
        <p:nvSpPr>
          <p:cNvPr id="6" name="Text 4"/>
          <p:cNvSpPr/>
          <p:nvPr/>
        </p:nvSpPr>
        <p:spPr>
          <a:xfrm>
            <a:off x="719832" y="5178326"/>
            <a:ext cx="5125244" cy="658018"/>
          </a:xfrm>
          <a:prstGeom prst="rect">
            <a:avLst/>
          </a:prstGeom>
          <a:noFill/>
          <a:ln/>
        </p:spPr>
        <p:txBody>
          <a:bodyPr wrap="square" lIns="0" tIns="0" rIns="0" bIns="0" rtlCol="0" anchor="t"/>
          <a:lstStyle/>
          <a:p>
            <a:pPr marL="285739" indent="-285739">
              <a:lnSpc>
                <a:spcPts val="2583"/>
              </a:lnSpc>
              <a:buSzPct val="100000"/>
              <a:buChar char="•"/>
            </a:pPr>
            <a:r>
              <a:rPr lang="en-US" sz="1583" b="1" dirty="0">
                <a:solidFill>
                  <a:srgbClr val="E2E6E9"/>
                </a:solidFill>
                <a:latin typeface="Merriweather" pitchFamily="34" charset="0"/>
                <a:ea typeface="Merriweather" pitchFamily="34" charset="-122"/>
                <a:cs typeface="Merriweather" pitchFamily="34" charset="-120"/>
              </a:rPr>
              <a:t>ROI:</a:t>
            </a:r>
            <a:r>
              <a:rPr lang="en-US" sz="1583" dirty="0">
                <a:solidFill>
                  <a:srgbClr val="E2E6E9"/>
                </a:solidFill>
                <a:latin typeface="Merriweather" pitchFamily="34" charset="0"/>
                <a:ea typeface="Merriweather" pitchFamily="34" charset="-122"/>
                <a:cs typeface="Merriweather" pitchFamily="34" charset="-120"/>
              </a:rPr>
              <a:t> 3,400+ apps reviewed; 500+ eligible for upgrade. Estimated 5,000 man-days saved.</a:t>
            </a:r>
            <a:endParaRPr lang="en-US" sz="1583" dirty="0"/>
          </a:p>
        </p:txBody>
      </p:sp>
      <p:sp>
        <p:nvSpPr>
          <p:cNvPr id="7" name="Text 5"/>
          <p:cNvSpPr/>
          <p:nvPr/>
        </p:nvSpPr>
        <p:spPr>
          <a:xfrm>
            <a:off x="6353274" y="2420343"/>
            <a:ext cx="4702373" cy="321270"/>
          </a:xfrm>
          <a:prstGeom prst="rect">
            <a:avLst/>
          </a:prstGeom>
          <a:noFill/>
          <a:ln/>
        </p:spPr>
        <p:txBody>
          <a:bodyPr wrap="none" lIns="0" tIns="0" rIns="0" bIns="0" rtlCol="0" anchor="t"/>
          <a:lstStyle/>
          <a:p>
            <a:pPr>
              <a:lnSpc>
                <a:spcPts val="2500"/>
              </a:lnSpc>
            </a:pPr>
            <a:r>
              <a:rPr lang="en-US" sz="2000" dirty="0">
                <a:solidFill>
                  <a:srgbClr val="F5F0F0"/>
                </a:solidFill>
                <a:latin typeface="Merriweather" pitchFamily="34" charset="0"/>
                <a:ea typeface="Merriweather" pitchFamily="34" charset="-122"/>
                <a:cs typeface="Merriweather" pitchFamily="34" charset="-120"/>
              </a:rPr>
              <a:t>ELENA: Fileshare Access Management</a:t>
            </a:r>
            <a:endParaRPr lang="en-US" sz="2000" dirty="0"/>
          </a:p>
        </p:txBody>
      </p:sp>
      <p:sp>
        <p:nvSpPr>
          <p:cNvPr id="8" name="Text 6"/>
          <p:cNvSpPr/>
          <p:nvPr/>
        </p:nvSpPr>
        <p:spPr>
          <a:xfrm>
            <a:off x="6353275" y="2947294"/>
            <a:ext cx="5125244" cy="98702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Leveraging Copilot to accelerate development of new business logic, UI, and unit tests for enhanced features.</a:t>
            </a:r>
            <a:endParaRPr lang="en-US" sz="1583" dirty="0"/>
          </a:p>
        </p:txBody>
      </p:sp>
      <p:sp>
        <p:nvSpPr>
          <p:cNvPr id="9" name="Text 7"/>
          <p:cNvSpPr/>
          <p:nvPr/>
        </p:nvSpPr>
        <p:spPr>
          <a:xfrm>
            <a:off x="6353275" y="4119364"/>
            <a:ext cx="5125244" cy="987028"/>
          </a:xfrm>
          <a:prstGeom prst="rect">
            <a:avLst/>
          </a:prstGeom>
          <a:noFill/>
          <a:ln/>
        </p:spPr>
        <p:txBody>
          <a:bodyPr wrap="square" lIns="0" tIns="0" rIns="0" bIns="0" rtlCol="0" anchor="t"/>
          <a:lstStyle/>
          <a:p>
            <a:pPr marL="285739" indent="-285739">
              <a:lnSpc>
                <a:spcPts val="2583"/>
              </a:lnSpc>
              <a:buSzPct val="100000"/>
              <a:buChar char="•"/>
            </a:pPr>
            <a:r>
              <a:rPr lang="en-US" sz="1583" b="1" dirty="0">
                <a:solidFill>
                  <a:srgbClr val="E2E6E9"/>
                </a:solidFill>
                <a:latin typeface="Merriweather" pitchFamily="34" charset="0"/>
                <a:ea typeface="Merriweather" pitchFamily="34" charset="-122"/>
                <a:cs typeface="Merriweather" pitchFamily="34" charset="-120"/>
              </a:rPr>
              <a:t>Implementation:</a:t>
            </a:r>
            <a:r>
              <a:rPr lang="en-US" sz="1583" dirty="0">
                <a:solidFill>
                  <a:srgbClr val="E2E6E9"/>
                </a:solidFill>
                <a:latin typeface="Merriweather" pitchFamily="34" charset="0"/>
                <a:ea typeface="Merriweather" pitchFamily="34" charset="-122"/>
                <a:cs typeface="Merriweather" pitchFamily="34" charset="-120"/>
              </a:rPr>
              <a:t> Prepare prompts for UI, API, and business logic while enforcing coding standards.</a:t>
            </a:r>
            <a:endParaRPr lang="en-US" sz="1583" dirty="0"/>
          </a:p>
        </p:txBody>
      </p:sp>
      <p:sp>
        <p:nvSpPr>
          <p:cNvPr id="10" name="Text 8"/>
          <p:cNvSpPr/>
          <p:nvPr/>
        </p:nvSpPr>
        <p:spPr>
          <a:xfrm>
            <a:off x="6353275" y="5178326"/>
            <a:ext cx="5125244" cy="987028"/>
          </a:xfrm>
          <a:prstGeom prst="rect">
            <a:avLst/>
          </a:prstGeom>
          <a:noFill/>
          <a:ln/>
        </p:spPr>
        <p:txBody>
          <a:bodyPr wrap="square" lIns="0" tIns="0" rIns="0" bIns="0" rtlCol="0" anchor="t"/>
          <a:lstStyle/>
          <a:p>
            <a:pPr marL="285739" indent="-285739">
              <a:lnSpc>
                <a:spcPts val="2583"/>
              </a:lnSpc>
              <a:buSzPct val="100000"/>
              <a:buChar char="•"/>
            </a:pPr>
            <a:r>
              <a:rPr lang="en-US" sz="1583" b="1" dirty="0">
                <a:solidFill>
                  <a:srgbClr val="E2E6E9"/>
                </a:solidFill>
                <a:latin typeface="Merriweather" pitchFamily="34" charset="0"/>
                <a:ea typeface="Merriweather" pitchFamily="34" charset="-122"/>
                <a:cs typeface="Merriweather" pitchFamily="34" charset="-120"/>
              </a:rPr>
              <a:t>ROI:</a:t>
            </a:r>
            <a:r>
              <a:rPr lang="en-US" sz="1583" dirty="0">
                <a:solidFill>
                  <a:srgbClr val="E2E6E9"/>
                </a:solidFill>
                <a:latin typeface="Merriweather" pitchFamily="34" charset="0"/>
                <a:ea typeface="Merriweather" pitchFamily="34" charset="-122"/>
                <a:cs typeface="Merriweather" pitchFamily="34" charset="-120"/>
              </a:rPr>
              <a:t> Accelerated feature delivery. Estimated 250+ man-days saved for 50+ applications, adhering to standards.</a:t>
            </a:r>
            <a:endParaRPr lang="en-US" sz="1583"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2072680" y="459383"/>
            <a:ext cx="8046641" cy="522089"/>
          </a:xfrm>
          <a:prstGeom prst="rect">
            <a:avLst/>
          </a:prstGeom>
          <a:noFill/>
          <a:ln/>
        </p:spPr>
        <p:txBody>
          <a:bodyPr wrap="none" lIns="0" tIns="0" rIns="0" bIns="0" rtlCol="0" anchor="t"/>
          <a:lstStyle/>
          <a:p>
            <a:pPr algn="ctr">
              <a:lnSpc>
                <a:spcPts val="4083"/>
              </a:lnSpc>
            </a:pPr>
            <a:r>
              <a:rPr lang="en-US" sz="3250" dirty="0">
                <a:solidFill>
                  <a:srgbClr val="F5F0F0"/>
                </a:solidFill>
                <a:latin typeface="Merriweather" pitchFamily="34" charset="0"/>
                <a:ea typeface="Merriweather" pitchFamily="34" charset="-122"/>
                <a:cs typeface="Merriweather" pitchFamily="34" charset="-120"/>
              </a:rPr>
              <a:t>Deployment Roadmap &amp; Key Milestones</a:t>
            </a:r>
            <a:endParaRPr lang="en-US" sz="3250" dirty="0"/>
          </a:p>
        </p:txBody>
      </p:sp>
      <p:sp>
        <p:nvSpPr>
          <p:cNvPr id="3" name="Shape 1"/>
          <p:cNvSpPr/>
          <p:nvPr/>
        </p:nvSpPr>
        <p:spPr>
          <a:xfrm>
            <a:off x="584696" y="3305572"/>
            <a:ext cx="11022608" cy="19050"/>
          </a:xfrm>
          <a:prstGeom prst="roundRect">
            <a:avLst>
              <a:gd name="adj" fmla="val 368332"/>
            </a:avLst>
          </a:prstGeom>
          <a:solidFill>
            <a:srgbClr val="194A99"/>
          </a:solidFill>
          <a:ln/>
        </p:spPr>
        <p:txBody>
          <a:bodyPr/>
          <a:lstStyle/>
          <a:p>
            <a:endParaRPr lang="en-US" sz="1500"/>
          </a:p>
        </p:txBody>
      </p:sp>
      <p:sp>
        <p:nvSpPr>
          <p:cNvPr id="4" name="Shape 2"/>
          <p:cNvSpPr/>
          <p:nvPr/>
        </p:nvSpPr>
        <p:spPr>
          <a:xfrm>
            <a:off x="2717007" y="2804419"/>
            <a:ext cx="19050" cy="501154"/>
          </a:xfrm>
          <a:prstGeom prst="roundRect">
            <a:avLst>
              <a:gd name="adj" fmla="val 368332"/>
            </a:avLst>
          </a:prstGeom>
          <a:solidFill>
            <a:srgbClr val="194A99"/>
          </a:solidFill>
          <a:ln/>
        </p:spPr>
        <p:txBody>
          <a:bodyPr/>
          <a:lstStyle/>
          <a:p>
            <a:endParaRPr lang="en-US" sz="1500"/>
          </a:p>
        </p:txBody>
      </p:sp>
      <p:sp>
        <p:nvSpPr>
          <p:cNvPr id="5" name="Shape 3"/>
          <p:cNvSpPr/>
          <p:nvPr/>
        </p:nvSpPr>
        <p:spPr>
          <a:xfrm>
            <a:off x="2538611" y="3117652"/>
            <a:ext cx="375841" cy="375841"/>
          </a:xfrm>
          <a:prstGeom prst="roundRect">
            <a:avLst>
              <a:gd name="adj" fmla="val 18669"/>
            </a:avLst>
          </a:prstGeom>
          <a:solidFill>
            <a:srgbClr val="003180"/>
          </a:solidFill>
          <a:ln w="7620">
            <a:solidFill>
              <a:srgbClr val="194A99"/>
            </a:solidFill>
            <a:prstDash val="solid"/>
          </a:ln>
        </p:spPr>
        <p:txBody>
          <a:bodyPr/>
          <a:lstStyle/>
          <a:p>
            <a:endParaRPr lang="en-US" sz="1500"/>
          </a:p>
        </p:txBody>
      </p:sp>
      <p:sp>
        <p:nvSpPr>
          <p:cNvPr id="6" name="Text 4"/>
          <p:cNvSpPr/>
          <p:nvPr/>
        </p:nvSpPr>
        <p:spPr>
          <a:xfrm>
            <a:off x="2601268" y="3148955"/>
            <a:ext cx="250528" cy="313233"/>
          </a:xfrm>
          <a:prstGeom prst="rect">
            <a:avLst/>
          </a:prstGeom>
          <a:noFill/>
          <a:ln/>
        </p:spPr>
        <p:txBody>
          <a:bodyPr wrap="none" lIns="0" tIns="0" rIns="0" bIns="0" rtlCol="0" anchor="t"/>
          <a:lstStyle/>
          <a:p>
            <a:pPr algn="ctr">
              <a:lnSpc>
                <a:spcPts val="1958"/>
              </a:lnSpc>
            </a:pPr>
            <a:r>
              <a:rPr lang="en-US" sz="1958" dirty="0">
                <a:solidFill>
                  <a:srgbClr val="E2E6E9"/>
                </a:solidFill>
                <a:latin typeface="Merriweather" pitchFamily="34" charset="0"/>
                <a:ea typeface="Merriweather" pitchFamily="34" charset="-122"/>
                <a:cs typeface="Merriweather" pitchFamily="34" charset="-120"/>
              </a:rPr>
              <a:t>1</a:t>
            </a:r>
            <a:endParaRPr lang="en-US" sz="1958" dirty="0"/>
          </a:p>
        </p:txBody>
      </p:sp>
      <p:sp>
        <p:nvSpPr>
          <p:cNvPr id="7" name="Text 5"/>
          <p:cNvSpPr/>
          <p:nvPr/>
        </p:nvSpPr>
        <p:spPr>
          <a:xfrm>
            <a:off x="1682452" y="1315542"/>
            <a:ext cx="2088257" cy="261044"/>
          </a:xfrm>
          <a:prstGeom prst="rect">
            <a:avLst/>
          </a:prstGeom>
          <a:noFill/>
          <a:ln/>
        </p:spPr>
        <p:txBody>
          <a:bodyPr wrap="none" lIns="0" tIns="0" rIns="0" bIns="0" rtlCol="0" anchor="t"/>
          <a:lstStyle/>
          <a:p>
            <a:pPr algn="ctr">
              <a:lnSpc>
                <a:spcPts val="2042"/>
              </a:lnSpc>
            </a:pPr>
            <a:r>
              <a:rPr lang="en-US" sz="1625" dirty="0">
                <a:solidFill>
                  <a:srgbClr val="E2E6E9"/>
                </a:solidFill>
                <a:latin typeface="Merriweather" pitchFamily="34" charset="0"/>
                <a:ea typeface="Merriweather" pitchFamily="34" charset="-122"/>
                <a:cs typeface="Merriweather" pitchFamily="34" charset="-120"/>
              </a:rPr>
              <a:t>November 2025</a:t>
            </a:r>
            <a:endParaRPr lang="en-US" sz="1625" dirty="0"/>
          </a:p>
        </p:txBody>
      </p:sp>
      <p:sp>
        <p:nvSpPr>
          <p:cNvPr id="8" name="Text 6"/>
          <p:cNvSpPr/>
          <p:nvPr/>
        </p:nvSpPr>
        <p:spPr>
          <a:xfrm>
            <a:off x="751682" y="1676797"/>
            <a:ext cx="3949799" cy="267295"/>
          </a:xfrm>
          <a:prstGeom prst="rect">
            <a:avLst/>
          </a:prstGeom>
          <a:noFill/>
          <a:ln/>
        </p:spPr>
        <p:txBody>
          <a:bodyPr wrap="none" lIns="0" tIns="0" rIns="0" bIns="0" rtlCol="0" anchor="t"/>
          <a:lstStyle/>
          <a:p>
            <a:pPr algn="ctr">
              <a:lnSpc>
                <a:spcPts val="2083"/>
              </a:lnSpc>
            </a:pPr>
            <a:r>
              <a:rPr lang="en-US" sz="1292" dirty="0">
                <a:solidFill>
                  <a:srgbClr val="E2E6E9"/>
                </a:solidFill>
                <a:latin typeface="Merriweather" pitchFamily="34" charset="0"/>
                <a:ea typeface="Merriweather" pitchFamily="34" charset="-122"/>
                <a:cs typeface="Merriweather" pitchFamily="34" charset="-120"/>
              </a:rPr>
              <a:t>Initial Training &amp; Setup</a:t>
            </a:r>
            <a:endParaRPr lang="en-US" sz="1292" dirty="0"/>
          </a:p>
        </p:txBody>
      </p:sp>
      <p:sp>
        <p:nvSpPr>
          <p:cNvPr id="9" name="Text 7"/>
          <p:cNvSpPr/>
          <p:nvPr/>
        </p:nvSpPr>
        <p:spPr>
          <a:xfrm>
            <a:off x="751682" y="2044303"/>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Define Operational Management</a:t>
            </a:r>
            <a:endParaRPr lang="en-US" sz="1292" dirty="0"/>
          </a:p>
        </p:txBody>
      </p:sp>
      <p:sp>
        <p:nvSpPr>
          <p:cNvPr id="10" name="Text 8"/>
          <p:cNvSpPr/>
          <p:nvPr/>
        </p:nvSpPr>
        <p:spPr>
          <a:xfrm>
            <a:off x="751682" y="2370038"/>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Define Success Criteria</a:t>
            </a:r>
            <a:endParaRPr lang="en-US" sz="1292" dirty="0"/>
          </a:p>
        </p:txBody>
      </p:sp>
      <p:sp>
        <p:nvSpPr>
          <p:cNvPr id="11" name="Shape 9"/>
          <p:cNvSpPr/>
          <p:nvPr/>
        </p:nvSpPr>
        <p:spPr>
          <a:xfrm>
            <a:off x="4963219" y="3305572"/>
            <a:ext cx="19050" cy="501154"/>
          </a:xfrm>
          <a:prstGeom prst="roundRect">
            <a:avLst>
              <a:gd name="adj" fmla="val 368332"/>
            </a:avLst>
          </a:prstGeom>
          <a:solidFill>
            <a:srgbClr val="194A99"/>
          </a:solidFill>
          <a:ln/>
        </p:spPr>
        <p:txBody>
          <a:bodyPr/>
          <a:lstStyle/>
          <a:p>
            <a:endParaRPr lang="en-US" sz="1500"/>
          </a:p>
        </p:txBody>
      </p:sp>
      <p:sp>
        <p:nvSpPr>
          <p:cNvPr id="12" name="Shape 10"/>
          <p:cNvSpPr/>
          <p:nvPr/>
        </p:nvSpPr>
        <p:spPr>
          <a:xfrm>
            <a:off x="4784825" y="3117652"/>
            <a:ext cx="375841" cy="375841"/>
          </a:xfrm>
          <a:prstGeom prst="roundRect">
            <a:avLst>
              <a:gd name="adj" fmla="val 18669"/>
            </a:avLst>
          </a:prstGeom>
          <a:solidFill>
            <a:srgbClr val="003180"/>
          </a:solidFill>
          <a:ln w="7620">
            <a:solidFill>
              <a:srgbClr val="194A99"/>
            </a:solidFill>
            <a:prstDash val="solid"/>
          </a:ln>
        </p:spPr>
        <p:txBody>
          <a:bodyPr/>
          <a:lstStyle/>
          <a:p>
            <a:endParaRPr lang="en-US" sz="1500"/>
          </a:p>
        </p:txBody>
      </p:sp>
      <p:sp>
        <p:nvSpPr>
          <p:cNvPr id="13" name="Text 11"/>
          <p:cNvSpPr/>
          <p:nvPr/>
        </p:nvSpPr>
        <p:spPr>
          <a:xfrm>
            <a:off x="4847481" y="3148955"/>
            <a:ext cx="250528" cy="313233"/>
          </a:xfrm>
          <a:prstGeom prst="rect">
            <a:avLst/>
          </a:prstGeom>
          <a:noFill/>
          <a:ln/>
        </p:spPr>
        <p:txBody>
          <a:bodyPr wrap="none" lIns="0" tIns="0" rIns="0" bIns="0" rtlCol="0" anchor="t"/>
          <a:lstStyle/>
          <a:p>
            <a:pPr algn="ctr">
              <a:lnSpc>
                <a:spcPts val="1958"/>
              </a:lnSpc>
            </a:pPr>
            <a:r>
              <a:rPr lang="en-US" sz="1958" dirty="0">
                <a:solidFill>
                  <a:srgbClr val="E2E6E9"/>
                </a:solidFill>
                <a:latin typeface="Merriweather" pitchFamily="34" charset="0"/>
                <a:ea typeface="Merriweather" pitchFamily="34" charset="-122"/>
                <a:cs typeface="Merriweather" pitchFamily="34" charset="-120"/>
              </a:rPr>
              <a:t>2</a:t>
            </a:r>
            <a:endParaRPr lang="en-US" sz="1958" dirty="0"/>
          </a:p>
        </p:txBody>
      </p:sp>
      <p:sp>
        <p:nvSpPr>
          <p:cNvPr id="14" name="Text 12"/>
          <p:cNvSpPr/>
          <p:nvPr/>
        </p:nvSpPr>
        <p:spPr>
          <a:xfrm>
            <a:off x="3928666" y="3973811"/>
            <a:ext cx="2088257" cy="261044"/>
          </a:xfrm>
          <a:prstGeom prst="rect">
            <a:avLst/>
          </a:prstGeom>
          <a:noFill/>
          <a:ln/>
        </p:spPr>
        <p:txBody>
          <a:bodyPr wrap="none" lIns="0" tIns="0" rIns="0" bIns="0" rtlCol="0" anchor="t"/>
          <a:lstStyle/>
          <a:p>
            <a:pPr algn="ctr">
              <a:lnSpc>
                <a:spcPts val="2042"/>
              </a:lnSpc>
            </a:pPr>
            <a:r>
              <a:rPr lang="en-US" sz="1625" dirty="0">
                <a:solidFill>
                  <a:srgbClr val="E2E6E9"/>
                </a:solidFill>
                <a:latin typeface="Merriweather" pitchFamily="34" charset="0"/>
                <a:ea typeface="Merriweather" pitchFamily="34" charset="-122"/>
                <a:cs typeface="Merriweather" pitchFamily="34" charset="-120"/>
              </a:rPr>
              <a:t>February 2026</a:t>
            </a:r>
            <a:endParaRPr lang="en-US" sz="1625" dirty="0"/>
          </a:p>
        </p:txBody>
      </p:sp>
      <p:sp>
        <p:nvSpPr>
          <p:cNvPr id="15" name="Text 13"/>
          <p:cNvSpPr/>
          <p:nvPr/>
        </p:nvSpPr>
        <p:spPr>
          <a:xfrm>
            <a:off x="2997895" y="4335066"/>
            <a:ext cx="3949799" cy="267295"/>
          </a:xfrm>
          <a:prstGeom prst="rect">
            <a:avLst/>
          </a:prstGeom>
          <a:noFill/>
          <a:ln/>
        </p:spPr>
        <p:txBody>
          <a:bodyPr wrap="none" lIns="0" tIns="0" rIns="0" bIns="0" rtlCol="0" anchor="t"/>
          <a:lstStyle/>
          <a:p>
            <a:pPr algn="ctr">
              <a:lnSpc>
                <a:spcPts val="2083"/>
              </a:lnSpc>
            </a:pPr>
            <a:r>
              <a:rPr lang="en-US" sz="1292" dirty="0">
                <a:solidFill>
                  <a:srgbClr val="E2E6E9"/>
                </a:solidFill>
                <a:latin typeface="Merriweather" pitchFamily="34" charset="0"/>
                <a:ea typeface="Merriweather" pitchFamily="34" charset="-122"/>
                <a:cs typeface="Merriweather" pitchFamily="34" charset="-120"/>
              </a:rPr>
              <a:t>SG Copilot Training</a:t>
            </a:r>
            <a:endParaRPr lang="en-US" sz="1292" dirty="0"/>
          </a:p>
        </p:txBody>
      </p:sp>
      <p:sp>
        <p:nvSpPr>
          <p:cNvPr id="16" name="Text 14"/>
          <p:cNvSpPr/>
          <p:nvPr/>
        </p:nvSpPr>
        <p:spPr>
          <a:xfrm>
            <a:off x="2997895" y="4702572"/>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DEC SG Copilot training on Feb 08.</a:t>
            </a:r>
            <a:endParaRPr lang="en-US" sz="1292" dirty="0"/>
          </a:p>
        </p:txBody>
      </p:sp>
      <p:sp>
        <p:nvSpPr>
          <p:cNvPr id="17" name="Text 15"/>
          <p:cNvSpPr/>
          <p:nvPr/>
        </p:nvSpPr>
        <p:spPr>
          <a:xfrm>
            <a:off x="2997895" y="5028307"/>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Brief delay due to IFI.</a:t>
            </a:r>
            <a:endParaRPr lang="en-US" sz="1292" dirty="0"/>
          </a:p>
        </p:txBody>
      </p:sp>
      <p:sp>
        <p:nvSpPr>
          <p:cNvPr id="18" name="Shape 16"/>
          <p:cNvSpPr/>
          <p:nvPr/>
        </p:nvSpPr>
        <p:spPr>
          <a:xfrm>
            <a:off x="7209532" y="2804419"/>
            <a:ext cx="19050" cy="501154"/>
          </a:xfrm>
          <a:prstGeom prst="roundRect">
            <a:avLst>
              <a:gd name="adj" fmla="val 368332"/>
            </a:avLst>
          </a:prstGeom>
          <a:solidFill>
            <a:srgbClr val="194A99"/>
          </a:solidFill>
          <a:ln/>
        </p:spPr>
        <p:txBody>
          <a:bodyPr/>
          <a:lstStyle/>
          <a:p>
            <a:endParaRPr lang="en-US" sz="1500"/>
          </a:p>
        </p:txBody>
      </p:sp>
      <p:sp>
        <p:nvSpPr>
          <p:cNvPr id="19" name="Shape 17"/>
          <p:cNvSpPr/>
          <p:nvPr/>
        </p:nvSpPr>
        <p:spPr>
          <a:xfrm>
            <a:off x="7031137" y="3117652"/>
            <a:ext cx="375841" cy="375841"/>
          </a:xfrm>
          <a:prstGeom prst="roundRect">
            <a:avLst>
              <a:gd name="adj" fmla="val 18669"/>
            </a:avLst>
          </a:prstGeom>
          <a:solidFill>
            <a:srgbClr val="003180"/>
          </a:solidFill>
          <a:ln w="7620">
            <a:solidFill>
              <a:srgbClr val="194A99"/>
            </a:solidFill>
            <a:prstDash val="solid"/>
          </a:ln>
        </p:spPr>
        <p:txBody>
          <a:bodyPr/>
          <a:lstStyle/>
          <a:p>
            <a:endParaRPr lang="en-US" sz="1500"/>
          </a:p>
        </p:txBody>
      </p:sp>
      <p:sp>
        <p:nvSpPr>
          <p:cNvPr id="20" name="Text 18"/>
          <p:cNvSpPr/>
          <p:nvPr/>
        </p:nvSpPr>
        <p:spPr>
          <a:xfrm>
            <a:off x="7093794" y="3148955"/>
            <a:ext cx="250528" cy="313233"/>
          </a:xfrm>
          <a:prstGeom prst="rect">
            <a:avLst/>
          </a:prstGeom>
          <a:noFill/>
          <a:ln/>
        </p:spPr>
        <p:txBody>
          <a:bodyPr wrap="none" lIns="0" tIns="0" rIns="0" bIns="0" rtlCol="0" anchor="t"/>
          <a:lstStyle/>
          <a:p>
            <a:pPr algn="ctr">
              <a:lnSpc>
                <a:spcPts val="1958"/>
              </a:lnSpc>
            </a:pPr>
            <a:r>
              <a:rPr lang="en-US" sz="1958" dirty="0">
                <a:solidFill>
                  <a:srgbClr val="E2E6E9"/>
                </a:solidFill>
                <a:latin typeface="Merriweather" pitchFamily="34" charset="0"/>
                <a:ea typeface="Merriweather" pitchFamily="34" charset="-122"/>
                <a:cs typeface="Merriweather" pitchFamily="34" charset="-120"/>
              </a:rPr>
              <a:t>3</a:t>
            </a:r>
            <a:endParaRPr lang="en-US" sz="1958" dirty="0"/>
          </a:p>
        </p:txBody>
      </p:sp>
      <p:sp>
        <p:nvSpPr>
          <p:cNvPr id="21" name="Text 19"/>
          <p:cNvSpPr/>
          <p:nvPr/>
        </p:nvSpPr>
        <p:spPr>
          <a:xfrm>
            <a:off x="6174978" y="1315542"/>
            <a:ext cx="2088257" cy="261044"/>
          </a:xfrm>
          <a:prstGeom prst="rect">
            <a:avLst/>
          </a:prstGeom>
          <a:noFill/>
          <a:ln/>
        </p:spPr>
        <p:txBody>
          <a:bodyPr wrap="none" lIns="0" tIns="0" rIns="0" bIns="0" rtlCol="0" anchor="t"/>
          <a:lstStyle/>
          <a:p>
            <a:pPr algn="ctr">
              <a:lnSpc>
                <a:spcPts val="2042"/>
              </a:lnSpc>
            </a:pPr>
            <a:r>
              <a:rPr lang="en-US" sz="1625" dirty="0">
                <a:solidFill>
                  <a:srgbClr val="E2E6E9"/>
                </a:solidFill>
                <a:latin typeface="Merriweather" pitchFamily="34" charset="0"/>
                <a:ea typeface="Merriweather" pitchFamily="34" charset="-122"/>
                <a:cs typeface="Merriweather" pitchFamily="34" charset="-120"/>
              </a:rPr>
              <a:t>June 2026</a:t>
            </a:r>
            <a:endParaRPr lang="en-US" sz="1625" dirty="0"/>
          </a:p>
        </p:txBody>
      </p:sp>
      <p:sp>
        <p:nvSpPr>
          <p:cNvPr id="22" name="Text 20"/>
          <p:cNvSpPr/>
          <p:nvPr/>
        </p:nvSpPr>
        <p:spPr>
          <a:xfrm>
            <a:off x="5244207" y="1676797"/>
            <a:ext cx="3949799" cy="267295"/>
          </a:xfrm>
          <a:prstGeom prst="rect">
            <a:avLst/>
          </a:prstGeom>
          <a:noFill/>
          <a:ln/>
        </p:spPr>
        <p:txBody>
          <a:bodyPr wrap="none" lIns="0" tIns="0" rIns="0" bIns="0" rtlCol="0" anchor="t"/>
          <a:lstStyle/>
          <a:p>
            <a:pPr algn="ctr">
              <a:lnSpc>
                <a:spcPts val="2083"/>
              </a:lnSpc>
            </a:pPr>
            <a:r>
              <a:rPr lang="en-US" sz="1292" dirty="0">
                <a:solidFill>
                  <a:srgbClr val="E2E6E9"/>
                </a:solidFill>
                <a:latin typeface="Merriweather" pitchFamily="34" charset="0"/>
                <a:ea typeface="Merriweather" pitchFamily="34" charset="-122"/>
                <a:cs typeface="Merriweather" pitchFamily="34" charset="-120"/>
              </a:rPr>
              <a:t>First CASPL Training</a:t>
            </a:r>
            <a:endParaRPr lang="en-US" sz="1292" dirty="0"/>
          </a:p>
        </p:txBody>
      </p:sp>
      <p:sp>
        <p:nvSpPr>
          <p:cNvPr id="23" name="Text 21"/>
          <p:cNvSpPr/>
          <p:nvPr/>
        </p:nvSpPr>
        <p:spPr>
          <a:xfrm>
            <a:off x="5244207" y="2044303"/>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First CASPL Copilot training on June 09.</a:t>
            </a:r>
            <a:endParaRPr lang="en-US" sz="1292" dirty="0"/>
          </a:p>
        </p:txBody>
      </p:sp>
      <p:sp>
        <p:nvSpPr>
          <p:cNvPr id="24" name="Text 22"/>
          <p:cNvSpPr/>
          <p:nvPr/>
        </p:nvSpPr>
        <p:spPr>
          <a:xfrm>
            <a:off x="5244207" y="2370038"/>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86 licenses provisioned.</a:t>
            </a:r>
            <a:endParaRPr lang="en-US" sz="1292" dirty="0"/>
          </a:p>
        </p:txBody>
      </p:sp>
      <p:sp>
        <p:nvSpPr>
          <p:cNvPr id="25" name="Shape 23"/>
          <p:cNvSpPr/>
          <p:nvPr/>
        </p:nvSpPr>
        <p:spPr>
          <a:xfrm>
            <a:off x="9455745" y="3305572"/>
            <a:ext cx="19050" cy="501154"/>
          </a:xfrm>
          <a:prstGeom prst="roundRect">
            <a:avLst>
              <a:gd name="adj" fmla="val 368332"/>
            </a:avLst>
          </a:prstGeom>
          <a:solidFill>
            <a:srgbClr val="194A99"/>
          </a:solidFill>
          <a:ln/>
        </p:spPr>
        <p:txBody>
          <a:bodyPr/>
          <a:lstStyle/>
          <a:p>
            <a:endParaRPr lang="en-US" sz="1500"/>
          </a:p>
        </p:txBody>
      </p:sp>
      <p:sp>
        <p:nvSpPr>
          <p:cNvPr id="26" name="Shape 24"/>
          <p:cNvSpPr/>
          <p:nvPr/>
        </p:nvSpPr>
        <p:spPr>
          <a:xfrm>
            <a:off x="9277350" y="3117652"/>
            <a:ext cx="375841" cy="375841"/>
          </a:xfrm>
          <a:prstGeom prst="roundRect">
            <a:avLst>
              <a:gd name="adj" fmla="val 18669"/>
            </a:avLst>
          </a:prstGeom>
          <a:solidFill>
            <a:srgbClr val="003180"/>
          </a:solidFill>
          <a:ln w="7620">
            <a:solidFill>
              <a:srgbClr val="194A99"/>
            </a:solidFill>
            <a:prstDash val="solid"/>
          </a:ln>
        </p:spPr>
        <p:txBody>
          <a:bodyPr/>
          <a:lstStyle/>
          <a:p>
            <a:endParaRPr lang="en-US" sz="1500"/>
          </a:p>
        </p:txBody>
      </p:sp>
      <p:sp>
        <p:nvSpPr>
          <p:cNvPr id="27" name="Text 25"/>
          <p:cNvSpPr/>
          <p:nvPr/>
        </p:nvSpPr>
        <p:spPr>
          <a:xfrm>
            <a:off x="9340007" y="3148955"/>
            <a:ext cx="250528" cy="313233"/>
          </a:xfrm>
          <a:prstGeom prst="rect">
            <a:avLst/>
          </a:prstGeom>
          <a:noFill/>
          <a:ln/>
        </p:spPr>
        <p:txBody>
          <a:bodyPr wrap="none" lIns="0" tIns="0" rIns="0" bIns="0" rtlCol="0" anchor="t"/>
          <a:lstStyle/>
          <a:p>
            <a:pPr algn="ctr">
              <a:lnSpc>
                <a:spcPts val="1958"/>
              </a:lnSpc>
            </a:pPr>
            <a:r>
              <a:rPr lang="en-US" sz="1958" dirty="0">
                <a:solidFill>
                  <a:srgbClr val="E2E6E9"/>
                </a:solidFill>
                <a:latin typeface="Merriweather" pitchFamily="34" charset="0"/>
                <a:ea typeface="Merriweather" pitchFamily="34" charset="-122"/>
                <a:cs typeface="Merriweather" pitchFamily="34" charset="-120"/>
              </a:rPr>
              <a:t>4</a:t>
            </a:r>
            <a:endParaRPr lang="en-US" sz="1958" dirty="0"/>
          </a:p>
        </p:txBody>
      </p:sp>
      <p:sp>
        <p:nvSpPr>
          <p:cNvPr id="28" name="Text 26"/>
          <p:cNvSpPr/>
          <p:nvPr/>
        </p:nvSpPr>
        <p:spPr>
          <a:xfrm>
            <a:off x="8421192" y="3973811"/>
            <a:ext cx="2088257" cy="261044"/>
          </a:xfrm>
          <a:prstGeom prst="rect">
            <a:avLst/>
          </a:prstGeom>
          <a:noFill/>
          <a:ln/>
        </p:spPr>
        <p:txBody>
          <a:bodyPr wrap="none" lIns="0" tIns="0" rIns="0" bIns="0" rtlCol="0" anchor="t"/>
          <a:lstStyle/>
          <a:p>
            <a:pPr algn="ctr">
              <a:lnSpc>
                <a:spcPts val="2042"/>
              </a:lnSpc>
            </a:pPr>
            <a:r>
              <a:rPr lang="en-US" sz="1625" dirty="0">
                <a:solidFill>
                  <a:srgbClr val="E2E6E9"/>
                </a:solidFill>
                <a:latin typeface="Merriweather" pitchFamily="34" charset="0"/>
                <a:ea typeface="Merriweather" pitchFamily="34" charset="-122"/>
                <a:cs typeface="Merriweather" pitchFamily="34" charset="-120"/>
              </a:rPr>
              <a:t>November 2026</a:t>
            </a:r>
            <a:endParaRPr lang="en-US" sz="1625" dirty="0"/>
          </a:p>
        </p:txBody>
      </p:sp>
      <p:sp>
        <p:nvSpPr>
          <p:cNvPr id="29" name="Text 27"/>
          <p:cNvSpPr/>
          <p:nvPr/>
        </p:nvSpPr>
        <p:spPr>
          <a:xfrm>
            <a:off x="7490421" y="4335066"/>
            <a:ext cx="3949799" cy="267295"/>
          </a:xfrm>
          <a:prstGeom prst="rect">
            <a:avLst/>
          </a:prstGeom>
          <a:noFill/>
          <a:ln/>
        </p:spPr>
        <p:txBody>
          <a:bodyPr wrap="none" lIns="0" tIns="0" rIns="0" bIns="0" rtlCol="0" anchor="t"/>
          <a:lstStyle/>
          <a:p>
            <a:pPr algn="ctr">
              <a:lnSpc>
                <a:spcPts val="2083"/>
              </a:lnSpc>
            </a:pPr>
            <a:r>
              <a:rPr lang="en-US" sz="1292" dirty="0">
                <a:solidFill>
                  <a:srgbClr val="E2E6E9"/>
                </a:solidFill>
                <a:latin typeface="Merriweather" pitchFamily="34" charset="0"/>
                <a:ea typeface="Merriweather" pitchFamily="34" charset="-122"/>
                <a:cs typeface="Merriweather" pitchFamily="34" charset="-120"/>
              </a:rPr>
              <a:t>Review &amp; Expansion</a:t>
            </a:r>
            <a:endParaRPr lang="en-US" sz="1292" dirty="0"/>
          </a:p>
        </p:txBody>
      </p:sp>
      <p:sp>
        <p:nvSpPr>
          <p:cNvPr id="30" name="Text 28"/>
          <p:cNvSpPr/>
          <p:nvPr/>
        </p:nvSpPr>
        <p:spPr>
          <a:xfrm>
            <a:off x="7490421" y="4702572"/>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Complete all training.</a:t>
            </a:r>
            <a:endParaRPr lang="en-US" sz="1292" dirty="0"/>
          </a:p>
        </p:txBody>
      </p:sp>
      <p:sp>
        <p:nvSpPr>
          <p:cNvPr id="31" name="Text 29"/>
          <p:cNvSpPr/>
          <p:nvPr/>
        </p:nvSpPr>
        <p:spPr>
          <a:xfrm>
            <a:off x="7490421" y="5028307"/>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Follow up operational KPIs.</a:t>
            </a:r>
            <a:endParaRPr lang="en-US" sz="1292" dirty="0"/>
          </a:p>
        </p:txBody>
      </p:sp>
      <p:sp>
        <p:nvSpPr>
          <p:cNvPr id="32" name="Text 30"/>
          <p:cNvSpPr/>
          <p:nvPr/>
        </p:nvSpPr>
        <p:spPr>
          <a:xfrm>
            <a:off x="7490421" y="5354043"/>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Review Success KPIs.</a:t>
            </a:r>
            <a:endParaRPr lang="en-US" sz="1292" dirty="0"/>
          </a:p>
        </p:txBody>
      </p:sp>
      <p:sp>
        <p:nvSpPr>
          <p:cNvPr id="33" name="Text 31"/>
          <p:cNvSpPr/>
          <p:nvPr/>
        </p:nvSpPr>
        <p:spPr>
          <a:xfrm>
            <a:off x="7490421" y="5679778"/>
            <a:ext cx="3949799" cy="267295"/>
          </a:xfrm>
          <a:prstGeom prst="rect">
            <a:avLst/>
          </a:prstGeom>
          <a:noFill/>
          <a:ln/>
        </p:spPr>
        <p:txBody>
          <a:bodyPr wrap="none" lIns="0" tIns="0" rIns="0" bIns="0" rtlCol="0" anchor="t"/>
          <a:lstStyle/>
          <a:p>
            <a:pPr marL="285739" indent="-285739">
              <a:lnSpc>
                <a:spcPts val="2083"/>
              </a:lnSpc>
              <a:buSzPct val="100000"/>
              <a:buChar char="•"/>
            </a:pPr>
            <a:r>
              <a:rPr lang="en-US" sz="1292" dirty="0">
                <a:solidFill>
                  <a:srgbClr val="E2E6E9"/>
                </a:solidFill>
                <a:latin typeface="Merriweather" pitchFamily="34" charset="0"/>
                <a:ea typeface="Merriweather" pitchFamily="34" charset="-122"/>
                <a:cs typeface="Merriweather" pitchFamily="34" charset="-120"/>
              </a:rPr>
              <a:t>Initiate wider Copilot adaptation.</a:t>
            </a:r>
            <a:endParaRPr lang="en-US" sz="1292" dirty="0"/>
          </a:p>
        </p:txBody>
      </p:sp>
      <p:sp>
        <p:nvSpPr>
          <p:cNvPr id="34" name="Text 32"/>
          <p:cNvSpPr/>
          <p:nvPr/>
        </p:nvSpPr>
        <p:spPr>
          <a:xfrm>
            <a:off x="584696" y="6134993"/>
            <a:ext cx="11022608" cy="267295"/>
          </a:xfrm>
          <a:prstGeom prst="rect">
            <a:avLst/>
          </a:prstGeom>
          <a:noFill/>
          <a:ln/>
        </p:spPr>
        <p:txBody>
          <a:bodyPr wrap="none" lIns="0" tIns="0" rIns="0" bIns="0" rtlCol="0" anchor="t"/>
          <a:lstStyle/>
          <a:p>
            <a:pPr>
              <a:lnSpc>
                <a:spcPts val="2083"/>
              </a:lnSpc>
            </a:pPr>
            <a:r>
              <a:rPr lang="en-US" sz="1292" dirty="0">
                <a:solidFill>
                  <a:srgbClr val="E2E6E9"/>
                </a:solidFill>
                <a:latin typeface="Merriweather" pitchFamily="34" charset="0"/>
                <a:ea typeface="Merriweather" pitchFamily="34" charset="-122"/>
                <a:cs typeface="Merriweather" pitchFamily="34" charset="-120"/>
              </a:rPr>
              <a:t>Our phased deployment ensures a smooth transition and comprehensive adoption across all teams.</a:t>
            </a:r>
            <a:endParaRPr lang="en-US" sz="1292"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1415654" y="681534"/>
            <a:ext cx="9360694" cy="604738"/>
          </a:xfrm>
          <a:prstGeom prst="rect">
            <a:avLst/>
          </a:prstGeom>
          <a:noFill/>
          <a:ln/>
        </p:spPr>
        <p:txBody>
          <a:bodyPr wrap="none" lIns="0" tIns="0" rIns="0" bIns="0" rtlCol="0" anchor="t"/>
          <a:lstStyle/>
          <a:p>
            <a:pPr algn="ctr">
              <a:lnSpc>
                <a:spcPts val="4750"/>
              </a:lnSpc>
            </a:pPr>
            <a:r>
              <a:rPr lang="en-US" sz="3792" dirty="0">
                <a:solidFill>
                  <a:srgbClr val="F5F0F0"/>
                </a:solidFill>
                <a:latin typeface="Merriweather" pitchFamily="34" charset="0"/>
                <a:ea typeface="Merriweather" pitchFamily="34" charset="-122"/>
                <a:cs typeface="Merriweather" pitchFamily="34" charset="-120"/>
              </a:rPr>
              <a:t>DEC Actions: Fostering Copilot Adoption</a:t>
            </a:r>
            <a:endParaRPr lang="en-US" sz="3792" dirty="0"/>
          </a:p>
        </p:txBody>
      </p:sp>
      <p:sp>
        <p:nvSpPr>
          <p:cNvPr id="3" name="Shape 1"/>
          <p:cNvSpPr/>
          <p:nvPr/>
        </p:nvSpPr>
        <p:spPr>
          <a:xfrm>
            <a:off x="677268" y="1673225"/>
            <a:ext cx="10837466" cy="1475283"/>
          </a:xfrm>
          <a:prstGeom prst="roundRect">
            <a:avLst>
              <a:gd name="adj" fmla="val 5509"/>
            </a:avLst>
          </a:prstGeom>
          <a:solidFill>
            <a:srgbClr val="09151A">
              <a:alpha val="95000"/>
            </a:srgbClr>
          </a:solidFill>
          <a:ln w="30480">
            <a:solidFill>
              <a:srgbClr val="194A99"/>
            </a:solidFill>
            <a:prstDash val="solid"/>
          </a:ln>
        </p:spPr>
        <p:txBody>
          <a:bodyPr/>
          <a:lstStyle/>
          <a:p>
            <a:endParaRPr lang="en-US" sz="1500"/>
          </a:p>
        </p:txBody>
      </p:sp>
      <p:sp>
        <p:nvSpPr>
          <p:cNvPr id="4" name="Shape 2"/>
          <p:cNvSpPr/>
          <p:nvPr/>
        </p:nvSpPr>
        <p:spPr>
          <a:xfrm>
            <a:off x="702668" y="1698625"/>
            <a:ext cx="774006" cy="1424483"/>
          </a:xfrm>
          <a:prstGeom prst="roundRect">
            <a:avLst>
              <a:gd name="adj" fmla="val 6562"/>
            </a:avLst>
          </a:prstGeom>
          <a:solidFill>
            <a:srgbClr val="003180"/>
          </a:solidFill>
          <a:ln/>
        </p:spPr>
        <p:txBody>
          <a:bodyPr/>
          <a:lstStyle/>
          <a:p>
            <a:endParaRPr lang="en-US" sz="1500"/>
          </a:p>
        </p:txBody>
      </p:sp>
      <p:sp>
        <p:nvSpPr>
          <p:cNvPr id="5" name="Text 3"/>
          <p:cNvSpPr/>
          <p:nvPr/>
        </p:nvSpPr>
        <p:spPr>
          <a:xfrm>
            <a:off x="1670149" y="1892102"/>
            <a:ext cx="2888655" cy="302319"/>
          </a:xfrm>
          <a:prstGeom prst="rect">
            <a:avLst/>
          </a:prstGeom>
          <a:noFill/>
          <a:ln/>
        </p:spPr>
        <p:txBody>
          <a:bodyPr wrap="none" lIns="0" tIns="0" rIns="0" bIns="0" rtlCol="0" anchor="t"/>
          <a:lstStyle/>
          <a:p>
            <a:pPr>
              <a:lnSpc>
                <a:spcPts val="2375"/>
              </a:lnSpc>
            </a:pPr>
            <a:r>
              <a:rPr lang="en-US" sz="1875" dirty="0">
                <a:solidFill>
                  <a:srgbClr val="E2E6E9"/>
                </a:solidFill>
                <a:latin typeface="Merriweather" pitchFamily="34" charset="0"/>
                <a:ea typeface="Merriweather" pitchFamily="34" charset="-122"/>
                <a:cs typeface="Merriweather" pitchFamily="34" charset="-120"/>
              </a:rPr>
              <a:t>Organizational Structure</a:t>
            </a:r>
            <a:endParaRPr lang="en-US" sz="1875" dirty="0"/>
          </a:p>
        </p:txBody>
      </p:sp>
      <p:sp>
        <p:nvSpPr>
          <p:cNvPr id="6" name="Text 4"/>
          <p:cNvSpPr/>
          <p:nvPr/>
        </p:nvSpPr>
        <p:spPr>
          <a:xfrm>
            <a:off x="1670149" y="2310507"/>
            <a:ext cx="9819183" cy="619125"/>
          </a:xfrm>
          <a:prstGeom prst="rect">
            <a:avLst/>
          </a:prstGeom>
          <a:noFill/>
          <a:ln/>
        </p:spPr>
        <p:txBody>
          <a:bodyPr wrap="square" lIns="0" tIns="0" rIns="0" bIns="0" rtlCol="0" anchor="t"/>
          <a:lstStyle/>
          <a:p>
            <a:pPr>
              <a:lnSpc>
                <a:spcPts val="2417"/>
              </a:lnSpc>
            </a:pPr>
            <a:r>
              <a:rPr lang="en-US" sz="1500" dirty="0">
                <a:solidFill>
                  <a:srgbClr val="E2E6E9"/>
                </a:solidFill>
                <a:latin typeface="Merriweather" pitchFamily="34" charset="0"/>
                <a:ea typeface="Merriweather" pitchFamily="34" charset="-122"/>
                <a:cs typeface="Merriweather" pitchFamily="34" charset="-120"/>
              </a:rPr>
              <a:t>A Monthly Operational Committee is formed, and NSU for Singapore is completed, ensuring dedicated oversight.</a:t>
            </a:r>
            <a:endParaRPr lang="en-US" sz="1500" dirty="0"/>
          </a:p>
        </p:txBody>
      </p:sp>
      <p:sp>
        <p:nvSpPr>
          <p:cNvPr id="7" name="Shape 5"/>
          <p:cNvSpPr/>
          <p:nvPr/>
        </p:nvSpPr>
        <p:spPr>
          <a:xfrm>
            <a:off x="677268" y="3341985"/>
            <a:ext cx="10837466" cy="1165721"/>
          </a:xfrm>
          <a:prstGeom prst="roundRect">
            <a:avLst>
              <a:gd name="adj" fmla="val 6972"/>
            </a:avLst>
          </a:prstGeom>
          <a:solidFill>
            <a:srgbClr val="09151A">
              <a:alpha val="95000"/>
            </a:srgbClr>
          </a:solidFill>
          <a:ln w="30480">
            <a:solidFill>
              <a:srgbClr val="194A99"/>
            </a:solidFill>
            <a:prstDash val="solid"/>
          </a:ln>
        </p:spPr>
        <p:txBody>
          <a:bodyPr/>
          <a:lstStyle/>
          <a:p>
            <a:endParaRPr lang="en-US" sz="1500"/>
          </a:p>
        </p:txBody>
      </p:sp>
      <p:sp>
        <p:nvSpPr>
          <p:cNvPr id="8" name="Shape 6"/>
          <p:cNvSpPr/>
          <p:nvPr/>
        </p:nvSpPr>
        <p:spPr>
          <a:xfrm>
            <a:off x="702668" y="3367385"/>
            <a:ext cx="774006" cy="1114921"/>
          </a:xfrm>
          <a:prstGeom prst="roundRect">
            <a:avLst>
              <a:gd name="adj" fmla="val 6562"/>
            </a:avLst>
          </a:prstGeom>
          <a:solidFill>
            <a:srgbClr val="003180"/>
          </a:solidFill>
          <a:ln/>
        </p:spPr>
        <p:txBody>
          <a:bodyPr/>
          <a:lstStyle/>
          <a:p>
            <a:endParaRPr lang="en-US" sz="1500"/>
          </a:p>
        </p:txBody>
      </p:sp>
      <p:sp>
        <p:nvSpPr>
          <p:cNvPr id="9" name="Text 7"/>
          <p:cNvSpPr/>
          <p:nvPr/>
        </p:nvSpPr>
        <p:spPr>
          <a:xfrm>
            <a:off x="1670149" y="3560862"/>
            <a:ext cx="2889647" cy="302319"/>
          </a:xfrm>
          <a:prstGeom prst="rect">
            <a:avLst/>
          </a:prstGeom>
          <a:noFill/>
          <a:ln/>
        </p:spPr>
        <p:txBody>
          <a:bodyPr wrap="none" lIns="0" tIns="0" rIns="0" bIns="0" rtlCol="0" anchor="t"/>
          <a:lstStyle/>
          <a:p>
            <a:pPr>
              <a:lnSpc>
                <a:spcPts val="2375"/>
              </a:lnSpc>
            </a:pPr>
            <a:r>
              <a:rPr lang="en-US" sz="1875" dirty="0">
                <a:solidFill>
                  <a:srgbClr val="E2E6E9"/>
                </a:solidFill>
                <a:latin typeface="Merriweather" pitchFamily="34" charset="0"/>
                <a:ea typeface="Merriweather" pitchFamily="34" charset="-122"/>
                <a:cs typeface="Merriweather" pitchFamily="34" charset="-120"/>
              </a:rPr>
              <a:t>Empowering Champions</a:t>
            </a:r>
            <a:endParaRPr lang="en-US" sz="1875" dirty="0"/>
          </a:p>
        </p:txBody>
      </p:sp>
      <p:sp>
        <p:nvSpPr>
          <p:cNvPr id="10" name="Text 8"/>
          <p:cNvSpPr/>
          <p:nvPr/>
        </p:nvSpPr>
        <p:spPr>
          <a:xfrm>
            <a:off x="1670149" y="3979268"/>
            <a:ext cx="9819183" cy="309563"/>
          </a:xfrm>
          <a:prstGeom prst="rect">
            <a:avLst/>
          </a:prstGeom>
          <a:noFill/>
          <a:ln/>
        </p:spPr>
        <p:txBody>
          <a:bodyPr wrap="none" lIns="0" tIns="0" rIns="0" bIns="0" rtlCol="0" anchor="t"/>
          <a:lstStyle/>
          <a:p>
            <a:pPr>
              <a:lnSpc>
                <a:spcPts val="2417"/>
              </a:lnSpc>
            </a:pPr>
            <a:r>
              <a:rPr lang="en-US" sz="1500" dirty="0">
                <a:solidFill>
                  <a:srgbClr val="E2E6E9"/>
                </a:solidFill>
                <a:latin typeface="Merriweather" pitchFamily="34" charset="0"/>
                <a:ea typeface="Merriweather" pitchFamily="34" charset="-122"/>
                <a:cs typeface="Merriweather" pitchFamily="34" charset="-120"/>
              </a:rPr>
              <a:t>Tech leads serve as champions, and team heads act as operational managers, driving grassroots adoption.</a:t>
            </a:r>
            <a:endParaRPr lang="en-US" sz="1500" dirty="0"/>
          </a:p>
        </p:txBody>
      </p:sp>
      <p:sp>
        <p:nvSpPr>
          <p:cNvPr id="11" name="Shape 9"/>
          <p:cNvSpPr/>
          <p:nvPr/>
        </p:nvSpPr>
        <p:spPr>
          <a:xfrm>
            <a:off x="677268" y="4701183"/>
            <a:ext cx="10837466" cy="1475283"/>
          </a:xfrm>
          <a:prstGeom prst="roundRect">
            <a:avLst>
              <a:gd name="adj" fmla="val 5509"/>
            </a:avLst>
          </a:prstGeom>
          <a:solidFill>
            <a:srgbClr val="09151A">
              <a:alpha val="95000"/>
            </a:srgbClr>
          </a:solidFill>
          <a:ln w="30480">
            <a:solidFill>
              <a:srgbClr val="194A99"/>
            </a:solidFill>
            <a:prstDash val="solid"/>
          </a:ln>
        </p:spPr>
        <p:txBody>
          <a:bodyPr/>
          <a:lstStyle/>
          <a:p>
            <a:endParaRPr lang="en-US" sz="1500"/>
          </a:p>
        </p:txBody>
      </p:sp>
      <p:sp>
        <p:nvSpPr>
          <p:cNvPr id="12" name="Shape 10"/>
          <p:cNvSpPr/>
          <p:nvPr/>
        </p:nvSpPr>
        <p:spPr>
          <a:xfrm>
            <a:off x="702668" y="4726583"/>
            <a:ext cx="774006" cy="1424483"/>
          </a:xfrm>
          <a:prstGeom prst="roundRect">
            <a:avLst>
              <a:gd name="adj" fmla="val 6562"/>
            </a:avLst>
          </a:prstGeom>
          <a:solidFill>
            <a:srgbClr val="003180"/>
          </a:solidFill>
          <a:ln/>
        </p:spPr>
        <p:txBody>
          <a:bodyPr/>
          <a:lstStyle/>
          <a:p>
            <a:endParaRPr lang="en-US" sz="1500"/>
          </a:p>
        </p:txBody>
      </p:sp>
      <p:sp>
        <p:nvSpPr>
          <p:cNvPr id="13" name="Text 11"/>
          <p:cNvSpPr/>
          <p:nvPr/>
        </p:nvSpPr>
        <p:spPr>
          <a:xfrm>
            <a:off x="1670150" y="4920060"/>
            <a:ext cx="2418854" cy="302319"/>
          </a:xfrm>
          <a:prstGeom prst="rect">
            <a:avLst/>
          </a:prstGeom>
          <a:noFill/>
          <a:ln/>
        </p:spPr>
        <p:txBody>
          <a:bodyPr wrap="none" lIns="0" tIns="0" rIns="0" bIns="0" rtlCol="0" anchor="t"/>
          <a:lstStyle/>
          <a:p>
            <a:pPr>
              <a:lnSpc>
                <a:spcPts val="2375"/>
              </a:lnSpc>
            </a:pPr>
            <a:r>
              <a:rPr lang="en-US" sz="1875" dirty="0">
                <a:solidFill>
                  <a:srgbClr val="E2E6E9"/>
                </a:solidFill>
                <a:latin typeface="Merriweather" pitchFamily="34" charset="0"/>
                <a:ea typeface="Merriweather" pitchFamily="34" charset="-122"/>
                <a:cs typeface="Merriweather" pitchFamily="34" charset="-120"/>
              </a:rPr>
              <a:t>Training &amp; Support</a:t>
            </a:r>
            <a:endParaRPr lang="en-US" sz="1875" dirty="0"/>
          </a:p>
        </p:txBody>
      </p:sp>
      <p:sp>
        <p:nvSpPr>
          <p:cNvPr id="14" name="Text 12"/>
          <p:cNvSpPr/>
          <p:nvPr/>
        </p:nvSpPr>
        <p:spPr>
          <a:xfrm>
            <a:off x="1670149" y="5338465"/>
            <a:ext cx="9819183" cy="619125"/>
          </a:xfrm>
          <a:prstGeom prst="rect">
            <a:avLst/>
          </a:prstGeom>
          <a:noFill/>
          <a:ln/>
        </p:spPr>
        <p:txBody>
          <a:bodyPr wrap="square" lIns="0" tIns="0" rIns="0" bIns="0" rtlCol="0" anchor="t"/>
          <a:lstStyle/>
          <a:p>
            <a:pPr>
              <a:lnSpc>
                <a:spcPts val="2417"/>
              </a:lnSpc>
            </a:pPr>
            <a:r>
              <a:rPr lang="en-US" sz="1500" dirty="0">
                <a:solidFill>
                  <a:srgbClr val="E2E6E9"/>
                </a:solidFill>
                <a:latin typeface="Merriweather" pitchFamily="34" charset="0"/>
                <a:ea typeface="Merriweather" pitchFamily="34" charset="-122"/>
                <a:cs typeface="Merriweather" pitchFamily="34" charset="-120"/>
              </a:rPr>
              <a:t>Regular training is planned, complemented by self-service grant access (MSGHCP), with Vinodh S. from BLAO as a core member.</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1560612" y="667246"/>
            <a:ext cx="9070678" cy="480020"/>
          </a:xfrm>
          <a:prstGeom prst="rect">
            <a:avLst/>
          </a:prstGeom>
          <a:noFill/>
          <a:ln/>
        </p:spPr>
        <p:txBody>
          <a:bodyPr wrap="none" lIns="0" tIns="0" rIns="0" bIns="0" rtlCol="0" anchor="t"/>
          <a:lstStyle/>
          <a:p>
            <a:pPr algn="ctr">
              <a:lnSpc>
                <a:spcPts val="3750"/>
              </a:lnSpc>
            </a:pPr>
            <a:r>
              <a:rPr lang="en-US" sz="3000" dirty="0">
                <a:solidFill>
                  <a:srgbClr val="F5F0F0"/>
                </a:solidFill>
                <a:latin typeface="Merriweather" pitchFamily="34" charset="0"/>
                <a:ea typeface="Merriweather" pitchFamily="34" charset="-122"/>
                <a:cs typeface="Merriweather" pitchFamily="34" charset="-120"/>
              </a:rPr>
              <a:t>Maximizing GenAI Adoption with GitHub Copilot</a:t>
            </a:r>
            <a:endParaRPr lang="en-US" sz="3000" dirty="0"/>
          </a:p>
        </p:txBody>
      </p:sp>
      <p:sp>
        <p:nvSpPr>
          <p:cNvPr id="3" name="Text 1"/>
          <p:cNvSpPr/>
          <p:nvPr/>
        </p:nvSpPr>
        <p:spPr>
          <a:xfrm>
            <a:off x="537667" y="1454547"/>
            <a:ext cx="11116668" cy="491728"/>
          </a:xfrm>
          <a:prstGeom prst="rect">
            <a:avLst/>
          </a:prstGeom>
          <a:noFill/>
          <a:ln/>
        </p:spPr>
        <p:txBody>
          <a:bodyPr wrap="square" lIns="0" tIns="0" rIns="0" bIns="0" rtlCol="0" anchor="t"/>
          <a:lstStyle/>
          <a:p>
            <a:pPr>
              <a:lnSpc>
                <a:spcPts val="1917"/>
              </a:lnSpc>
            </a:pPr>
            <a:r>
              <a:rPr lang="en-US" sz="1208" dirty="0">
                <a:solidFill>
                  <a:srgbClr val="E2E6E9"/>
                </a:solidFill>
                <a:latin typeface="Merriweather" pitchFamily="34" charset="0"/>
                <a:ea typeface="Merriweather" pitchFamily="34" charset="-122"/>
                <a:cs typeface="Merriweather" pitchFamily="34" charset="-120"/>
              </a:rPr>
              <a:t>GitHub Copilot is an assistive tool; its output requires review. Developers are encouraged to engage in feedback loops and collaborative working sessions to maximize its benefits.</a:t>
            </a:r>
            <a:endParaRPr lang="en-US" sz="1208" dirty="0"/>
          </a:p>
        </p:txBody>
      </p:sp>
      <p:pic>
        <p:nvPicPr>
          <p:cNvPr id="4" name="Image 0" descr="preencoded.png"/>
          <p:cNvPicPr>
            <a:picLocks noChangeAspect="1"/>
          </p:cNvPicPr>
          <p:nvPr/>
        </p:nvPicPr>
        <p:blipFill>
          <a:blip r:embed="rId3"/>
          <a:stretch>
            <a:fillRect/>
          </a:stretch>
        </p:blipFill>
        <p:spPr>
          <a:xfrm>
            <a:off x="537667" y="2291954"/>
            <a:ext cx="2611933" cy="2611933"/>
          </a:xfrm>
          <a:prstGeom prst="rect">
            <a:avLst/>
          </a:prstGeom>
        </p:spPr>
      </p:pic>
      <p:sp>
        <p:nvSpPr>
          <p:cNvPr id="5" name="Text 2"/>
          <p:cNvSpPr/>
          <p:nvPr/>
        </p:nvSpPr>
        <p:spPr>
          <a:xfrm>
            <a:off x="6789044" y="2291954"/>
            <a:ext cx="1920478" cy="240109"/>
          </a:xfrm>
          <a:prstGeom prst="rect">
            <a:avLst/>
          </a:prstGeom>
          <a:noFill/>
          <a:ln/>
        </p:spPr>
        <p:txBody>
          <a:bodyPr wrap="none" lIns="0" tIns="0" rIns="0" bIns="0" rtlCol="0" anchor="t"/>
          <a:lstStyle/>
          <a:p>
            <a:pPr>
              <a:lnSpc>
                <a:spcPts val="1875"/>
              </a:lnSpc>
            </a:pPr>
            <a:r>
              <a:rPr lang="en-US" sz="1500" dirty="0">
                <a:solidFill>
                  <a:srgbClr val="E2E6E9"/>
                </a:solidFill>
                <a:latin typeface="Merriweather" pitchFamily="34" charset="0"/>
                <a:ea typeface="Merriweather" pitchFamily="34" charset="-122"/>
                <a:cs typeface="Merriweather" pitchFamily="34" charset="-120"/>
              </a:rPr>
              <a:t>Hands-On Training</a:t>
            </a:r>
            <a:endParaRPr lang="en-US" sz="1500" dirty="0"/>
          </a:p>
        </p:txBody>
      </p:sp>
      <p:sp>
        <p:nvSpPr>
          <p:cNvPr id="6" name="Text 3"/>
          <p:cNvSpPr/>
          <p:nvPr/>
        </p:nvSpPr>
        <p:spPr>
          <a:xfrm>
            <a:off x="6789044" y="2685654"/>
            <a:ext cx="4871641" cy="245864"/>
          </a:xfrm>
          <a:prstGeom prst="rect">
            <a:avLst/>
          </a:prstGeom>
          <a:noFill/>
          <a:ln/>
        </p:spPr>
        <p:txBody>
          <a:bodyPr wrap="none" lIns="0" tIns="0" rIns="0" bIns="0" rtlCol="0" anchor="t"/>
          <a:lstStyle/>
          <a:p>
            <a:pPr>
              <a:lnSpc>
                <a:spcPts val="1917"/>
              </a:lnSpc>
            </a:pPr>
            <a:r>
              <a:rPr lang="en-US" sz="1208" dirty="0">
                <a:solidFill>
                  <a:srgbClr val="E2E6E9"/>
                </a:solidFill>
                <a:latin typeface="Merriweather" pitchFamily="34" charset="0"/>
                <a:ea typeface="Merriweather" pitchFamily="34" charset="-122"/>
                <a:cs typeface="Merriweather" pitchFamily="34" charset="-120"/>
              </a:rPr>
              <a:t>Regular feedback sessions to integrate GenAI into workflows.</a:t>
            </a:r>
            <a:endParaRPr lang="en-US" sz="1208" dirty="0"/>
          </a:p>
        </p:txBody>
      </p:sp>
      <p:sp>
        <p:nvSpPr>
          <p:cNvPr id="7" name="Text 4"/>
          <p:cNvSpPr/>
          <p:nvPr/>
        </p:nvSpPr>
        <p:spPr>
          <a:xfrm>
            <a:off x="6789043" y="3238798"/>
            <a:ext cx="2059782" cy="240109"/>
          </a:xfrm>
          <a:prstGeom prst="rect">
            <a:avLst/>
          </a:prstGeom>
          <a:noFill/>
          <a:ln/>
        </p:spPr>
        <p:txBody>
          <a:bodyPr wrap="none" lIns="0" tIns="0" rIns="0" bIns="0" rtlCol="0" anchor="t"/>
          <a:lstStyle/>
          <a:p>
            <a:pPr>
              <a:lnSpc>
                <a:spcPts val="1875"/>
              </a:lnSpc>
            </a:pPr>
            <a:r>
              <a:rPr lang="en-US" sz="1500" dirty="0">
                <a:solidFill>
                  <a:srgbClr val="E2E6E9"/>
                </a:solidFill>
                <a:latin typeface="Merriweather" pitchFamily="34" charset="0"/>
                <a:ea typeface="Merriweather" pitchFamily="34" charset="-122"/>
                <a:cs typeface="Merriweather" pitchFamily="34" charset="-120"/>
              </a:rPr>
              <a:t>Collaborative Sessions</a:t>
            </a:r>
            <a:endParaRPr lang="en-US" sz="1500" dirty="0"/>
          </a:p>
        </p:txBody>
      </p:sp>
      <p:sp>
        <p:nvSpPr>
          <p:cNvPr id="8" name="Text 5"/>
          <p:cNvSpPr/>
          <p:nvPr/>
        </p:nvSpPr>
        <p:spPr>
          <a:xfrm>
            <a:off x="6789044" y="3632498"/>
            <a:ext cx="4871641" cy="245864"/>
          </a:xfrm>
          <a:prstGeom prst="rect">
            <a:avLst/>
          </a:prstGeom>
          <a:noFill/>
          <a:ln/>
        </p:spPr>
        <p:txBody>
          <a:bodyPr wrap="none" lIns="0" tIns="0" rIns="0" bIns="0" rtlCol="0" anchor="t"/>
          <a:lstStyle/>
          <a:p>
            <a:pPr>
              <a:lnSpc>
                <a:spcPts val="1917"/>
              </a:lnSpc>
            </a:pPr>
            <a:r>
              <a:rPr lang="en-US" sz="1208" dirty="0">
                <a:solidFill>
                  <a:srgbClr val="E2E6E9"/>
                </a:solidFill>
                <a:latin typeface="Merriweather" pitchFamily="34" charset="0"/>
                <a:ea typeface="Merriweather" pitchFamily="34" charset="-122"/>
                <a:cs typeface="Merriweather" pitchFamily="34" charset="-120"/>
              </a:rPr>
              <a:t>Promote joint work to help developers adopt GenAI effectively.</a:t>
            </a:r>
            <a:endParaRPr lang="en-US" sz="1208" dirty="0"/>
          </a:p>
        </p:txBody>
      </p:sp>
      <p:sp>
        <p:nvSpPr>
          <p:cNvPr id="9" name="Text 6"/>
          <p:cNvSpPr/>
          <p:nvPr/>
        </p:nvSpPr>
        <p:spPr>
          <a:xfrm>
            <a:off x="6789044" y="4185643"/>
            <a:ext cx="1920478" cy="240109"/>
          </a:xfrm>
          <a:prstGeom prst="rect">
            <a:avLst/>
          </a:prstGeom>
          <a:noFill/>
          <a:ln/>
        </p:spPr>
        <p:txBody>
          <a:bodyPr wrap="none" lIns="0" tIns="0" rIns="0" bIns="0" rtlCol="0" anchor="t"/>
          <a:lstStyle/>
          <a:p>
            <a:pPr>
              <a:lnSpc>
                <a:spcPts val="1875"/>
              </a:lnSpc>
            </a:pPr>
            <a:r>
              <a:rPr lang="en-US" sz="1500" dirty="0">
                <a:solidFill>
                  <a:srgbClr val="E2E6E9"/>
                </a:solidFill>
                <a:latin typeface="Merriweather" pitchFamily="34" charset="0"/>
                <a:ea typeface="Merriweather" pitchFamily="34" charset="-122"/>
                <a:cs typeface="Merriweather" pitchFamily="34" charset="-120"/>
              </a:rPr>
              <a:t>Effort Estimation</a:t>
            </a:r>
            <a:endParaRPr lang="en-US" sz="1500" dirty="0"/>
          </a:p>
        </p:txBody>
      </p:sp>
      <p:sp>
        <p:nvSpPr>
          <p:cNvPr id="10" name="Text 7"/>
          <p:cNvSpPr/>
          <p:nvPr/>
        </p:nvSpPr>
        <p:spPr>
          <a:xfrm>
            <a:off x="6789044" y="4579343"/>
            <a:ext cx="4871641" cy="491728"/>
          </a:xfrm>
          <a:prstGeom prst="rect">
            <a:avLst/>
          </a:prstGeom>
          <a:noFill/>
          <a:ln/>
        </p:spPr>
        <p:txBody>
          <a:bodyPr wrap="square" lIns="0" tIns="0" rIns="0" bIns="0" rtlCol="0" anchor="t"/>
          <a:lstStyle/>
          <a:p>
            <a:pPr>
              <a:lnSpc>
                <a:spcPts val="1917"/>
              </a:lnSpc>
            </a:pPr>
            <a:r>
              <a:rPr lang="en-US" sz="1208" dirty="0">
                <a:solidFill>
                  <a:srgbClr val="E2E6E9"/>
                </a:solidFill>
                <a:latin typeface="Merriweather" pitchFamily="34" charset="0"/>
                <a:ea typeface="Merriweather" pitchFamily="34" charset="-122"/>
                <a:cs typeface="Merriweather" pitchFamily="34" charset="-120"/>
              </a:rPr>
              <a:t>Demonstrate how GenAI assists in code generation and problem-solving.</a:t>
            </a:r>
            <a:endParaRPr lang="en-US" sz="1208" dirty="0"/>
          </a:p>
        </p:txBody>
      </p:sp>
      <p:sp>
        <p:nvSpPr>
          <p:cNvPr id="11" name="Text 8"/>
          <p:cNvSpPr/>
          <p:nvPr/>
        </p:nvSpPr>
        <p:spPr>
          <a:xfrm>
            <a:off x="6789044" y="5378351"/>
            <a:ext cx="1952823" cy="240109"/>
          </a:xfrm>
          <a:prstGeom prst="rect">
            <a:avLst/>
          </a:prstGeom>
          <a:noFill/>
          <a:ln/>
        </p:spPr>
        <p:txBody>
          <a:bodyPr wrap="none" lIns="0" tIns="0" rIns="0" bIns="0" rtlCol="0" anchor="t"/>
          <a:lstStyle/>
          <a:p>
            <a:pPr>
              <a:lnSpc>
                <a:spcPts val="1875"/>
              </a:lnSpc>
            </a:pPr>
            <a:r>
              <a:rPr lang="en-US" sz="1500" dirty="0">
                <a:solidFill>
                  <a:srgbClr val="E2E6E9"/>
                </a:solidFill>
                <a:latin typeface="Merriweather" pitchFamily="34" charset="0"/>
                <a:ea typeface="Merriweather" pitchFamily="34" charset="-122"/>
                <a:cs typeface="Merriweather" pitchFamily="34" charset="-120"/>
              </a:rPr>
              <a:t>Continuous Learning</a:t>
            </a:r>
            <a:endParaRPr lang="en-US" sz="1500" dirty="0"/>
          </a:p>
        </p:txBody>
      </p:sp>
      <p:sp>
        <p:nvSpPr>
          <p:cNvPr id="12" name="Text 9"/>
          <p:cNvSpPr/>
          <p:nvPr/>
        </p:nvSpPr>
        <p:spPr>
          <a:xfrm>
            <a:off x="6789044" y="5772051"/>
            <a:ext cx="4871641" cy="245864"/>
          </a:xfrm>
          <a:prstGeom prst="rect">
            <a:avLst/>
          </a:prstGeom>
          <a:noFill/>
          <a:ln/>
        </p:spPr>
        <p:txBody>
          <a:bodyPr wrap="none" lIns="0" tIns="0" rIns="0" bIns="0" rtlCol="0" anchor="t"/>
          <a:lstStyle/>
          <a:p>
            <a:pPr>
              <a:lnSpc>
                <a:spcPts val="1917"/>
              </a:lnSpc>
            </a:pPr>
            <a:r>
              <a:rPr lang="en-US" sz="1208" dirty="0">
                <a:solidFill>
                  <a:srgbClr val="E2E6E9"/>
                </a:solidFill>
                <a:latin typeface="Merriweather" pitchFamily="34" charset="0"/>
                <a:ea typeface="Merriweather" pitchFamily="34" charset="-122"/>
                <a:cs typeface="Merriweather" pitchFamily="34" charset="-120"/>
              </a:rPr>
              <a:t>Foster adaptation to maximize benefits of GenAI technologies.</a:t>
            </a:r>
            <a:endParaRPr lang="en-US" sz="1208"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1943994" y="1044674"/>
            <a:ext cx="8304014" cy="504032"/>
          </a:xfrm>
          <a:prstGeom prst="rect">
            <a:avLst/>
          </a:prstGeom>
          <a:noFill/>
          <a:ln/>
        </p:spPr>
        <p:txBody>
          <a:bodyPr wrap="none" lIns="0" tIns="0" rIns="0" bIns="0" rtlCol="0" anchor="t"/>
          <a:lstStyle/>
          <a:p>
            <a:pPr algn="ctr">
              <a:lnSpc>
                <a:spcPts val="3958"/>
              </a:lnSpc>
            </a:pPr>
            <a:r>
              <a:rPr lang="en-US" sz="3167" dirty="0">
                <a:solidFill>
                  <a:srgbClr val="F5F0F0"/>
                </a:solidFill>
                <a:latin typeface="Merriweather" pitchFamily="34" charset="0"/>
                <a:ea typeface="Merriweather" pitchFamily="34" charset="-122"/>
                <a:cs typeface="Merriweather" pitchFamily="34" charset="-120"/>
              </a:rPr>
              <a:t>GitHub Copilot: Enhanced Agentic Features</a:t>
            </a:r>
            <a:endParaRPr lang="en-US" sz="3167" dirty="0"/>
          </a:p>
        </p:txBody>
      </p:sp>
      <p:sp>
        <p:nvSpPr>
          <p:cNvPr id="3" name="Text 1"/>
          <p:cNvSpPr/>
          <p:nvPr/>
        </p:nvSpPr>
        <p:spPr>
          <a:xfrm>
            <a:off x="806351" y="2052637"/>
            <a:ext cx="10821194" cy="1032272"/>
          </a:xfrm>
          <a:prstGeom prst="rect">
            <a:avLst/>
          </a:prstGeom>
          <a:noFill/>
          <a:ln/>
        </p:spPr>
        <p:txBody>
          <a:bodyPr wrap="square" lIns="0" tIns="0" rIns="0" bIns="0" rtlCol="0" anchor="t"/>
          <a:lstStyle/>
          <a:p>
            <a:pPr>
              <a:lnSpc>
                <a:spcPts val="2000"/>
              </a:lnSpc>
            </a:pPr>
            <a:r>
              <a:rPr lang="en-US" sz="1250" dirty="0">
                <a:solidFill>
                  <a:srgbClr val="E2E6E9"/>
                </a:solidFill>
                <a:latin typeface="Merriweather" pitchFamily="34" charset="0"/>
                <a:ea typeface="Merriweather" pitchFamily="34" charset="-122"/>
                <a:cs typeface="Merriweather" pitchFamily="34" charset="-120"/>
              </a:rPr>
              <a:t>GitHub Copilot agents are specialized AI tools designed to enhance the capabilities of GitHub Copilot in specific areas, like coding or managing tasks within a repository. They are integrated with Copilot Chat and can perform multi-step tasks, suggest code improvements, and even handle tasks like creating pull requests autonomously. Essentially, they act as specialized AI assistants that can be leveraged to automate and streamline various development workflows.</a:t>
            </a:r>
            <a:endParaRPr lang="en-US" sz="1250" dirty="0"/>
          </a:p>
        </p:txBody>
      </p:sp>
      <p:sp>
        <p:nvSpPr>
          <p:cNvPr id="4" name="Shape 2"/>
          <p:cNvSpPr/>
          <p:nvPr/>
        </p:nvSpPr>
        <p:spPr>
          <a:xfrm>
            <a:off x="564456" y="1871266"/>
            <a:ext cx="19050" cy="1395016"/>
          </a:xfrm>
          <a:prstGeom prst="rect">
            <a:avLst/>
          </a:prstGeom>
          <a:solidFill>
            <a:srgbClr val="609DFF"/>
          </a:solidFill>
          <a:ln/>
        </p:spPr>
        <p:txBody>
          <a:bodyPr/>
          <a:lstStyle/>
          <a:p>
            <a:endParaRPr lang="en-US" sz="1500"/>
          </a:p>
        </p:txBody>
      </p:sp>
      <p:pic>
        <p:nvPicPr>
          <p:cNvPr id="5" name="Image 0" descr="preencoded.png"/>
          <p:cNvPicPr>
            <a:picLocks noChangeAspect="1"/>
          </p:cNvPicPr>
          <p:nvPr/>
        </p:nvPicPr>
        <p:blipFill>
          <a:blip r:embed="rId3"/>
          <a:stretch>
            <a:fillRect/>
          </a:stretch>
        </p:blipFill>
        <p:spPr>
          <a:xfrm>
            <a:off x="570806" y="3552429"/>
            <a:ext cx="2106811" cy="2106811"/>
          </a:xfrm>
          <a:prstGeom prst="rect">
            <a:avLst/>
          </a:prstGeom>
        </p:spPr>
      </p:pic>
      <p:pic>
        <p:nvPicPr>
          <p:cNvPr id="6" name="Image 1" descr="preencoded.png"/>
          <p:cNvPicPr>
            <a:picLocks noChangeAspect="1"/>
          </p:cNvPicPr>
          <p:nvPr/>
        </p:nvPicPr>
        <p:blipFill>
          <a:blip r:embed="rId4"/>
          <a:stretch>
            <a:fillRect/>
          </a:stretch>
        </p:blipFill>
        <p:spPr>
          <a:xfrm>
            <a:off x="2806601" y="3552428"/>
            <a:ext cx="2106910" cy="2106910"/>
          </a:xfrm>
          <a:prstGeom prst="rect">
            <a:avLst/>
          </a:prstGeom>
        </p:spPr>
      </p:pic>
      <p:pic>
        <p:nvPicPr>
          <p:cNvPr id="7" name="Image 2" descr="preencoded.png"/>
          <p:cNvPicPr>
            <a:picLocks noChangeAspect="1"/>
          </p:cNvPicPr>
          <p:nvPr/>
        </p:nvPicPr>
        <p:blipFill>
          <a:blip r:embed="rId5"/>
          <a:stretch>
            <a:fillRect/>
          </a:stretch>
        </p:blipFill>
        <p:spPr>
          <a:xfrm>
            <a:off x="5042495" y="3552428"/>
            <a:ext cx="2106910" cy="2106910"/>
          </a:xfrm>
          <a:prstGeom prst="rect">
            <a:avLst/>
          </a:prstGeom>
        </p:spPr>
      </p:pic>
      <p:pic>
        <p:nvPicPr>
          <p:cNvPr id="8" name="Image 3" descr="preencoded.png"/>
          <p:cNvPicPr>
            <a:picLocks noChangeAspect="1"/>
          </p:cNvPicPr>
          <p:nvPr/>
        </p:nvPicPr>
        <p:blipFill>
          <a:blip r:embed="rId6"/>
          <a:stretch>
            <a:fillRect/>
          </a:stretch>
        </p:blipFill>
        <p:spPr>
          <a:xfrm>
            <a:off x="7278390" y="3552428"/>
            <a:ext cx="2106910" cy="2106910"/>
          </a:xfrm>
          <a:prstGeom prst="rect">
            <a:avLst/>
          </a:prstGeom>
        </p:spPr>
      </p:pic>
      <p:pic>
        <p:nvPicPr>
          <p:cNvPr id="9" name="Image 4" descr="preencoded.png"/>
          <p:cNvPicPr>
            <a:picLocks noChangeAspect="1"/>
          </p:cNvPicPr>
          <p:nvPr/>
        </p:nvPicPr>
        <p:blipFill>
          <a:blip r:embed="rId7"/>
          <a:stretch>
            <a:fillRect/>
          </a:stretch>
        </p:blipFill>
        <p:spPr>
          <a:xfrm>
            <a:off x="9514284" y="3552428"/>
            <a:ext cx="2106910" cy="210691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2964855" y="1110457"/>
            <a:ext cx="6262192" cy="642739"/>
          </a:xfrm>
          <a:prstGeom prst="rect">
            <a:avLst/>
          </a:prstGeom>
          <a:noFill/>
          <a:ln/>
        </p:spPr>
        <p:txBody>
          <a:bodyPr wrap="none" lIns="0" tIns="0" rIns="0" bIns="0" rtlCol="0" anchor="t"/>
          <a:lstStyle/>
          <a:p>
            <a:pPr algn="ctr">
              <a:lnSpc>
                <a:spcPts val="5041"/>
              </a:lnSpc>
            </a:pPr>
            <a:r>
              <a:rPr lang="en-US" sz="4042" dirty="0">
                <a:solidFill>
                  <a:srgbClr val="F5F0F0"/>
                </a:solidFill>
                <a:latin typeface="Merriweather" pitchFamily="34" charset="0"/>
                <a:ea typeface="Merriweather" pitchFamily="34" charset="-122"/>
                <a:cs typeface="Merriweather" pitchFamily="34" charset="-120"/>
              </a:rPr>
              <a:t>Business Use Cases &amp; ROI</a:t>
            </a:r>
            <a:endParaRPr lang="en-US" sz="4042" dirty="0"/>
          </a:p>
        </p:txBody>
      </p:sp>
      <p:sp>
        <p:nvSpPr>
          <p:cNvPr id="3" name="Text 1"/>
          <p:cNvSpPr/>
          <p:nvPr/>
        </p:nvSpPr>
        <p:spPr>
          <a:xfrm>
            <a:off x="719832" y="2267347"/>
            <a:ext cx="3250208" cy="642541"/>
          </a:xfrm>
          <a:prstGeom prst="rect">
            <a:avLst/>
          </a:prstGeom>
          <a:noFill/>
          <a:ln/>
        </p:spPr>
        <p:txBody>
          <a:bodyPr wrap="square" lIns="0" tIns="0" rIns="0" bIns="0" rtlCol="0" anchor="t"/>
          <a:lstStyle/>
          <a:p>
            <a:pPr>
              <a:lnSpc>
                <a:spcPts val="2500"/>
              </a:lnSpc>
            </a:pPr>
            <a:r>
              <a:rPr lang="en-US" sz="2000" dirty="0">
                <a:solidFill>
                  <a:srgbClr val="F5F0F0"/>
                </a:solidFill>
                <a:latin typeface="Merriweather" pitchFamily="34" charset="0"/>
                <a:ea typeface="Merriweather" pitchFamily="34" charset="-122"/>
                <a:cs typeface="Merriweather" pitchFamily="34" charset="-120"/>
              </a:rPr>
              <a:t>Modernization of Applications</a:t>
            </a:r>
            <a:endParaRPr lang="en-US" sz="2000" dirty="0"/>
          </a:p>
        </p:txBody>
      </p:sp>
      <p:sp>
        <p:nvSpPr>
          <p:cNvPr id="4" name="Text 2"/>
          <p:cNvSpPr/>
          <p:nvPr/>
        </p:nvSpPr>
        <p:spPr>
          <a:xfrm>
            <a:off x="719832" y="3115569"/>
            <a:ext cx="3250208" cy="65801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Upgrade outdated libraries and increase code coverage.</a:t>
            </a:r>
            <a:endParaRPr lang="en-US" sz="1583" dirty="0"/>
          </a:p>
        </p:txBody>
      </p:sp>
      <p:sp>
        <p:nvSpPr>
          <p:cNvPr id="5" name="Text 3"/>
          <p:cNvSpPr/>
          <p:nvPr/>
        </p:nvSpPr>
        <p:spPr>
          <a:xfrm>
            <a:off x="719832" y="3958630"/>
            <a:ext cx="3250208"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Estimated 30% reduction in development effort.</a:t>
            </a:r>
            <a:endParaRPr lang="en-US" sz="1583" dirty="0"/>
          </a:p>
        </p:txBody>
      </p:sp>
      <p:sp>
        <p:nvSpPr>
          <p:cNvPr id="6" name="Text 4"/>
          <p:cNvSpPr/>
          <p:nvPr/>
        </p:nvSpPr>
        <p:spPr>
          <a:xfrm>
            <a:off x="719832" y="4688582"/>
            <a:ext cx="3250208"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Example: DROP project, 20 man-days saved.</a:t>
            </a:r>
            <a:endParaRPr lang="en-US" sz="1583" dirty="0"/>
          </a:p>
        </p:txBody>
      </p:sp>
      <p:sp>
        <p:nvSpPr>
          <p:cNvPr id="7" name="Text 5"/>
          <p:cNvSpPr/>
          <p:nvPr/>
        </p:nvSpPr>
        <p:spPr>
          <a:xfrm>
            <a:off x="4478239" y="2267347"/>
            <a:ext cx="2772569" cy="321270"/>
          </a:xfrm>
          <a:prstGeom prst="rect">
            <a:avLst/>
          </a:prstGeom>
          <a:noFill/>
          <a:ln/>
        </p:spPr>
        <p:txBody>
          <a:bodyPr wrap="none" lIns="0" tIns="0" rIns="0" bIns="0" rtlCol="0" anchor="t"/>
          <a:lstStyle/>
          <a:p>
            <a:pPr>
              <a:lnSpc>
                <a:spcPts val="2500"/>
              </a:lnSpc>
            </a:pPr>
            <a:r>
              <a:rPr lang="en-US" sz="2000" dirty="0">
                <a:solidFill>
                  <a:srgbClr val="F5F0F0"/>
                </a:solidFill>
                <a:latin typeface="Merriweather" pitchFamily="34" charset="0"/>
                <a:ea typeface="Merriweather" pitchFamily="34" charset="-122"/>
                <a:cs typeface="Merriweather" pitchFamily="34" charset="-120"/>
              </a:rPr>
              <a:t>Build Base Application</a:t>
            </a:r>
            <a:endParaRPr lang="en-US" sz="2000" dirty="0"/>
          </a:p>
        </p:txBody>
      </p:sp>
      <p:sp>
        <p:nvSpPr>
          <p:cNvPr id="8" name="Text 6"/>
          <p:cNvSpPr/>
          <p:nvPr/>
        </p:nvSpPr>
        <p:spPr>
          <a:xfrm>
            <a:off x="4478238" y="2794298"/>
            <a:ext cx="3249117" cy="65801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Develop UI, backend services, SQL scripts, and documentation.</a:t>
            </a:r>
            <a:endParaRPr lang="en-US" sz="1583" dirty="0"/>
          </a:p>
        </p:txBody>
      </p:sp>
      <p:sp>
        <p:nvSpPr>
          <p:cNvPr id="9" name="Text 7"/>
          <p:cNvSpPr/>
          <p:nvPr/>
        </p:nvSpPr>
        <p:spPr>
          <a:xfrm>
            <a:off x="4478238" y="3637359"/>
            <a:ext cx="3249117"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Up to 50% reduction in development effort.</a:t>
            </a:r>
            <a:endParaRPr lang="en-US" sz="1583" dirty="0"/>
          </a:p>
        </p:txBody>
      </p:sp>
      <p:sp>
        <p:nvSpPr>
          <p:cNvPr id="10" name="Text 8"/>
          <p:cNvSpPr/>
          <p:nvPr/>
        </p:nvSpPr>
        <p:spPr>
          <a:xfrm>
            <a:off x="4478238" y="4367312"/>
            <a:ext cx="3249117"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Typical duration: 20 days for standard apps.</a:t>
            </a:r>
            <a:endParaRPr lang="en-US" sz="1583" dirty="0"/>
          </a:p>
        </p:txBody>
      </p:sp>
      <p:sp>
        <p:nvSpPr>
          <p:cNvPr id="11" name="Text 9"/>
          <p:cNvSpPr/>
          <p:nvPr/>
        </p:nvSpPr>
        <p:spPr>
          <a:xfrm>
            <a:off x="8235553" y="2267347"/>
            <a:ext cx="3249117" cy="642541"/>
          </a:xfrm>
          <a:prstGeom prst="rect">
            <a:avLst/>
          </a:prstGeom>
          <a:noFill/>
          <a:ln/>
        </p:spPr>
        <p:txBody>
          <a:bodyPr wrap="square" lIns="0" tIns="0" rIns="0" bIns="0" rtlCol="0" anchor="t"/>
          <a:lstStyle/>
          <a:p>
            <a:pPr>
              <a:lnSpc>
                <a:spcPts val="2500"/>
              </a:lnSpc>
            </a:pPr>
            <a:r>
              <a:rPr lang="en-US" sz="2000" dirty="0">
                <a:solidFill>
                  <a:srgbClr val="F5F0F0"/>
                </a:solidFill>
                <a:latin typeface="Merriweather" pitchFamily="34" charset="0"/>
                <a:ea typeface="Merriweather" pitchFamily="34" charset="-122"/>
                <a:cs typeface="Merriweather" pitchFamily="34" charset="-120"/>
              </a:rPr>
              <a:t>Extend Application Features</a:t>
            </a:r>
            <a:endParaRPr lang="en-US" sz="2000" dirty="0"/>
          </a:p>
        </p:txBody>
      </p:sp>
      <p:sp>
        <p:nvSpPr>
          <p:cNvPr id="12" name="Text 10"/>
          <p:cNvSpPr/>
          <p:nvPr/>
        </p:nvSpPr>
        <p:spPr>
          <a:xfrm>
            <a:off x="8235553" y="3115569"/>
            <a:ext cx="3249117" cy="98702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Implement new features with robust code quality and unit tests.</a:t>
            </a:r>
            <a:endParaRPr lang="en-US" sz="1583" dirty="0"/>
          </a:p>
        </p:txBody>
      </p:sp>
      <p:sp>
        <p:nvSpPr>
          <p:cNvPr id="13" name="Text 11"/>
          <p:cNvSpPr/>
          <p:nvPr/>
        </p:nvSpPr>
        <p:spPr>
          <a:xfrm>
            <a:off x="8235553" y="4287639"/>
            <a:ext cx="3249117"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30% reduction in development effort.</a:t>
            </a:r>
            <a:endParaRPr lang="en-US" sz="1583" dirty="0"/>
          </a:p>
        </p:txBody>
      </p:sp>
      <p:sp>
        <p:nvSpPr>
          <p:cNvPr id="14" name="Text 12"/>
          <p:cNvSpPr/>
          <p:nvPr/>
        </p:nvSpPr>
        <p:spPr>
          <a:xfrm>
            <a:off x="8235553" y="5017592"/>
            <a:ext cx="3249117"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Example: ELENA project for feature extension.</a:t>
            </a:r>
            <a:endParaRPr lang="en-US" sz="1583"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2964855" y="1110457"/>
            <a:ext cx="6262192" cy="642739"/>
          </a:xfrm>
          <a:prstGeom prst="rect">
            <a:avLst/>
          </a:prstGeom>
          <a:noFill/>
          <a:ln/>
        </p:spPr>
        <p:txBody>
          <a:bodyPr wrap="none" lIns="0" tIns="0" rIns="0" bIns="0" rtlCol="0" anchor="t"/>
          <a:lstStyle/>
          <a:p>
            <a:pPr algn="ctr">
              <a:lnSpc>
                <a:spcPts val="5041"/>
              </a:lnSpc>
            </a:pPr>
            <a:r>
              <a:rPr lang="en-US" sz="4042" dirty="0">
                <a:solidFill>
                  <a:srgbClr val="F5F0F0"/>
                </a:solidFill>
                <a:latin typeface="Merriweather" pitchFamily="34" charset="0"/>
                <a:ea typeface="Merriweather" pitchFamily="34" charset="-122"/>
                <a:cs typeface="Merriweather" pitchFamily="34" charset="-120"/>
              </a:rPr>
              <a:t>Business Use Cases &amp; ROI</a:t>
            </a:r>
            <a:endParaRPr lang="en-US" sz="4042" dirty="0"/>
          </a:p>
        </p:txBody>
      </p:sp>
      <p:sp>
        <p:nvSpPr>
          <p:cNvPr id="3" name="Text 1"/>
          <p:cNvSpPr/>
          <p:nvPr/>
        </p:nvSpPr>
        <p:spPr>
          <a:xfrm>
            <a:off x="719832" y="2267347"/>
            <a:ext cx="3250208" cy="642541"/>
          </a:xfrm>
          <a:prstGeom prst="rect">
            <a:avLst/>
          </a:prstGeom>
          <a:noFill/>
          <a:ln/>
        </p:spPr>
        <p:txBody>
          <a:bodyPr wrap="square" lIns="0" tIns="0" rIns="0" bIns="0" rtlCol="0" anchor="t"/>
          <a:lstStyle/>
          <a:p>
            <a:pPr>
              <a:lnSpc>
                <a:spcPts val="2500"/>
              </a:lnSpc>
            </a:pPr>
            <a:r>
              <a:rPr lang="en-US" sz="2000" dirty="0">
                <a:solidFill>
                  <a:srgbClr val="F5F0F0"/>
                </a:solidFill>
                <a:latin typeface="Merriweather" pitchFamily="34" charset="0"/>
                <a:ea typeface="Merriweather" pitchFamily="34" charset="-122"/>
                <a:cs typeface="Merriweather" pitchFamily="34" charset="-120"/>
              </a:rPr>
              <a:t>Modernization of Applications</a:t>
            </a:r>
            <a:endParaRPr lang="en-US" sz="2000" dirty="0"/>
          </a:p>
        </p:txBody>
      </p:sp>
      <p:sp>
        <p:nvSpPr>
          <p:cNvPr id="4" name="Text 2"/>
          <p:cNvSpPr/>
          <p:nvPr/>
        </p:nvSpPr>
        <p:spPr>
          <a:xfrm>
            <a:off x="719832" y="3115569"/>
            <a:ext cx="3250208" cy="65801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Upgrade outdated libraries and increase code coverage.</a:t>
            </a:r>
            <a:endParaRPr lang="en-US" sz="1583" dirty="0"/>
          </a:p>
        </p:txBody>
      </p:sp>
      <p:sp>
        <p:nvSpPr>
          <p:cNvPr id="5" name="Text 3"/>
          <p:cNvSpPr/>
          <p:nvPr/>
        </p:nvSpPr>
        <p:spPr>
          <a:xfrm>
            <a:off x="719832" y="3958630"/>
            <a:ext cx="3250208"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Estimated 30% reduction in development effort.</a:t>
            </a:r>
            <a:endParaRPr lang="en-US" sz="1583" dirty="0"/>
          </a:p>
        </p:txBody>
      </p:sp>
      <p:sp>
        <p:nvSpPr>
          <p:cNvPr id="6" name="Text 4"/>
          <p:cNvSpPr/>
          <p:nvPr/>
        </p:nvSpPr>
        <p:spPr>
          <a:xfrm>
            <a:off x="719832" y="4688582"/>
            <a:ext cx="3250208"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Example: DROP project, 20 man-days saved.</a:t>
            </a:r>
            <a:endParaRPr lang="en-US" sz="1583" dirty="0"/>
          </a:p>
        </p:txBody>
      </p:sp>
      <p:sp>
        <p:nvSpPr>
          <p:cNvPr id="7" name="Text 5"/>
          <p:cNvSpPr/>
          <p:nvPr/>
        </p:nvSpPr>
        <p:spPr>
          <a:xfrm>
            <a:off x="4478239" y="2267347"/>
            <a:ext cx="2772569" cy="321270"/>
          </a:xfrm>
          <a:prstGeom prst="rect">
            <a:avLst/>
          </a:prstGeom>
          <a:noFill/>
          <a:ln/>
        </p:spPr>
        <p:txBody>
          <a:bodyPr wrap="none" lIns="0" tIns="0" rIns="0" bIns="0" rtlCol="0" anchor="t"/>
          <a:lstStyle/>
          <a:p>
            <a:pPr>
              <a:lnSpc>
                <a:spcPts val="2500"/>
              </a:lnSpc>
            </a:pPr>
            <a:r>
              <a:rPr lang="en-US" sz="2000" dirty="0">
                <a:solidFill>
                  <a:srgbClr val="F5F0F0"/>
                </a:solidFill>
                <a:latin typeface="Merriweather" pitchFamily="34" charset="0"/>
                <a:ea typeface="Merriweather" pitchFamily="34" charset="-122"/>
                <a:cs typeface="Merriweather" pitchFamily="34" charset="-120"/>
              </a:rPr>
              <a:t>Build Base Application</a:t>
            </a:r>
            <a:endParaRPr lang="en-US" sz="2000" dirty="0"/>
          </a:p>
        </p:txBody>
      </p:sp>
      <p:sp>
        <p:nvSpPr>
          <p:cNvPr id="8" name="Text 6"/>
          <p:cNvSpPr/>
          <p:nvPr/>
        </p:nvSpPr>
        <p:spPr>
          <a:xfrm>
            <a:off x="4478238" y="2794298"/>
            <a:ext cx="3249117" cy="65801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Develop UI, backend services, SQL scripts, and documentation.</a:t>
            </a:r>
            <a:endParaRPr lang="en-US" sz="1583" dirty="0"/>
          </a:p>
        </p:txBody>
      </p:sp>
      <p:sp>
        <p:nvSpPr>
          <p:cNvPr id="9" name="Text 7"/>
          <p:cNvSpPr/>
          <p:nvPr/>
        </p:nvSpPr>
        <p:spPr>
          <a:xfrm>
            <a:off x="4478238" y="3637359"/>
            <a:ext cx="3249117"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Up to 50% reduction in development effort.</a:t>
            </a:r>
            <a:endParaRPr lang="en-US" sz="1583" dirty="0"/>
          </a:p>
        </p:txBody>
      </p:sp>
      <p:sp>
        <p:nvSpPr>
          <p:cNvPr id="10" name="Text 8"/>
          <p:cNvSpPr/>
          <p:nvPr/>
        </p:nvSpPr>
        <p:spPr>
          <a:xfrm>
            <a:off x="4478238" y="4367312"/>
            <a:ext cx="3249117"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Typical duration: 20 days for standard apps.</a:t>
            </a:r>
            <a:endParaRPr lang="en-US" sz="1583" dirty="0"/>
          </a:p>
        </p:txBody>
      </p:sp>
      <p:sp>
        <p:nvSpPr>
          <p:cNvPr id="11" name="Text 9"/>
          <p:cNvSpPr/>
          <p:nvPr/>
        </p:nvSpPr>
        <p:spPr>
          <a:xfrm>
            <a:off x="8235553" y="2267347"/>
            <a:ext cx="3249117" cy="642541"/>
          </a:xfrm>
          <a:prstGeom prst="rect">
            <a:avLst/>
          </a:prstGeom>
          <a:noFill/>
          <a:ln/>
        </p:spPr>
        <p:txBody>
          <a:bodyPr wrap="square" lIns="0" tIns="0" rIns="0" bIns="0" rtlCol="0" anchor="t"/>
          <a:lstStyle/>
          <a:p>
            <a:pPr>
              <a:lnSpc>
                <a:spcPts val="2500"/>
              </a:lnSpc>
            </a:pPr>
            <a:r>
              <a:rPr lang="en-US" sz="2000" dirty="0">
                <a:solidFill>
                  <a:srgbClr val="F5F0F0"/>
                </a:solidFill>
                <a:latin typeface="Merriweather" pitchFamily="34" charset="0"/>
                <a:ea typeface="Merriweather" pitchFamily="34" charset="-122"/>
                <a:cs typeface="Merriweather" pitchFamily="34" charset="-120"/>
              </a:rPr>
              <a:t>Extend Application Features</a:t>
            </a:r>
            <a:endParaRPr lang="en-US" sz="2000" dirty="0"/>
          </a:p>
        </p:txBody>
      </p:sp>
      <p:sp>
        <p:nvSpPr>
          <p:cNvPr id="12" name="Text 10"/>
          <p:cNvSpPr/>
          <p:nvPr/>
        </p:nvSpPr>
        <p:spPr>
          <a:xfrm>
            <a:off x="8235553" y="3115569"/>
            <a:ext cx="3249117" cy="98702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Implement new features with robust code quality and unit tests.</a:t>
            </a:r>
            <a:endParaRPr lang="en-US" sz="1583" dirty="0"/>
          </a:p>
        </p:txBody>
      </p:sp>
      <p:sp>
        <p:nvSpPr>
          <p:cNvPr id="13" name="Text 11"/>
          <p:cNvSpPr/>
          <p:nvPr/>
        </p:nvSpPr>
        <p:spPr>
          <a:xfrm>
            <a:off x="8235553" y="4287639"/>
            <a:ext cx="3249117"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30% reduction in development effort.</a:t>
            </a:r>
            <a:endParaRPr lang="en-US" sz="1583" dirty="0"/>
          </a:p>
        </p:txBody>
      </p:sp>
      <p:sp>
        <p:nvSpPr>
          <p:cNvPr id="14" name="Text 12"/>
          <p:cNvSpPr/>
          <p:nvPr/>
        </p:nvSpPr>
        <p:spPr>
          <a:xfrm>
            <a:off x="8235553" y="5017592"/>
            <a:ext cx="3249117" cy="658018"/>
          </a:xfrm>
          <a:prstGeom prst="rect">
            <a:avLst/>
          </a:prstGeom>
          <a:noFill/>
          <a:ln/>
        </p:spPr>
        <p:txBody>
          <a:bodyPr wrap="square" lIns="0" tIns="0" rIns="0" bIns="0" rtlCol="0" anchor="t"/>
          <a:lstStyle/>
          <a:p>
            <a:pPr marL="285739" indent="-285739">
              <a:lnSpc>
                <a:spcPts val="2583"/>
              </a:lnSpc>
              <a:buSzPct val="100000"/>
              <a:buChar char="•"/>
            </a:pPr>
            <a:r>
              <a:rPr lang="en-US" sz="1583" dirty="0">
                <a:solidFill>
                  <a:srgbClr val="E2E6E9"/>
                </a:solidFill>
                <a:latin typeface="Merriweather" pitchFamily="34" charset="0"/>
                <a:ea typeface="Merriweather" pitchFamily="34" charset="-122"/>
                <a:cs typeface="Merriweather" pitchFamily="34" charset="-120"/>
              </a:rPr>
              <a:t>Example: ELENA project for feature extension.</a:t>
            </a:r>
            <a:endParaRPr lang="en-US" sz="1583"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2503091" y="972046"/>
            <a:ext cx="7185819" cy="642739"/>
          </a:xfrm>
          <a:prstGeom prst="rect">
            <a:avLst/>
          </a:prstGeom>
          <a:noFill/>
          <a:ln/>
        </p:spPr>
        <p:txBody>
          <a:bodyPr wrap="none" lIns="0" tIns="0" rIns="0" bIns="0" rtlCol="0" anchor="t"/>
          <a:lstStyle/>
          <a:p>
            <a:pPr algn="ctr">
              <a:lnSpc>
                <a:spcPts val="5041"/>
              </a:lnSpc>
            </a:pPr>
            <a:r>
              <a:rPr lang="en-US" sz="4042" dirty="0">
                <a:solidFill>
                  <a:srgbClr val="F5F0F0"/>
                </a:solidFill>
                <a:latin typeface="Merriweather" pitchFamily="34" charset="0"/>
                <a:ea typeface="Merriweather" pitchFamily="34" charset="-122"/>
                <a:cs typeface="Merriweather" pitchFamily="34" charset="-120"/>
              </a:rPr>
              <a:t>Extended Business Use Cases</a:t>
            </a:r>
            <a:endParaRPr lang="en-US" sz="4042" dirty="0"/>
          </a:p>
        </p:txBody>
      </p:sp>
      <p:sp>
        <p:nvSpPr>
          <p:cNvPr id="3" name="Shape 1"/>
          <p:cNvSpPr/>
          <p:nvPr/>
        </p:nvSpPr>
        <p:spPr>
          <a:xfrm>
            <a:off x="719832" y="2154635"/>
            <a:ext cx="5125244" cy="1647131"/>
          </a:xfrm>
          <a:prstGeom prst="roundRect">
            <a:avLst>
              <a:gd name="adj" fmla="val 7402"/>
            </a:avLst>
          </a:prstGeom>
          <a:solidFill>
            <a:srgbClr val="09151A">
              <a:alpha val="95000"/>
            </a:srgbClr>
          </a:solidFill>
          <a:ln w="30480">
            <a:solidFill>
              <a:srgbClr val="194A99"/>
            </a:solidFill>
            <a:prstDash val="solid"/>
          </a:ln>
        </p:spPr>
        <p:txBody>
          <a:bodyPr/>
          <a:lstStyle/>
          <a:p>
            <a:endParaRPr lang="en-US" sz="1500"/>
          </a:p>
        </p:txBody>
      </p:sp>
      <p:sp>
        <p:nvSpPr>
          <p:cNvPr id="4" name="Shape 2"/>
          <p:cNvSpPr/>
          <p:nvPr/>
        </p:nvSpPr>
        <p:spPr>
          <a:xfrm>
            <a:off x="694432" y="2154635"/>
            <a:ext cx="101600" cy="1647131"/>
          </a:xfrm>
          <a:prstGeom prst="roundRect">
            <a:avLst>
              <a:gd name="adj" fmla="val 85031"/>
            </a:avLst>
          </a:prstGeom>
          <a:solidFill>
            <a:srgbClr val="609DFF"/>
          </a:solidFill>
          <a:ln/>
        </p:spPr>
        <p:txBody>
          <a:bodyPr/>
          <a:lstStyle/>
          <a:p>
            <a:endParaRPr lang="en-US" sz="1500"/>
          </a:p>
        </p:txBody>
      </p:sp>
      <p:sp>
        <p:nvSpPr>
          <p:cNvPr id="5" name="Text 3"/>
          <p:cNvSpPr/>
          <p:nvPr/>
        </p:nvSpPr>
        <p:spPr>
          <a:xfrm>
            <a:off x="1027112" y="2385715"/>
            <a:ext cx="3306862" cy="321270"/>
          </a:xfrm>
          <a:prstGeom prst="rect">
            <a:avLst/>
          </a:prstGeom>
          <a:noFill/>
          <a:ln/>
        </p:spPr>
        <p:txBody>
          <a:bodyPr wrap="none" lIns="0" tIns="0" rIns="0" bIns="0" rtlCol="0" anchor="t"/>
          <a:lstStyle/>
          <a:p>
            <a:pPr>
              <a:lnSpc>
                <a:spcPts val="2500"/>
              </a:lnSpc>
            </a:pPr>
            <a:r>
              <a:rPr lang="en-US" sz="2000" dirty="0">
                <a:solidFill>
                  <a:srgbClr val="E2E6E9"/>
                </a:solidFill>
                <a:latin typeface="Merriweather" pitchFamily="34" charset="0"/>
                <a:ea typeface="Merriweather" pitchFamily="34" charset="-122"/>
                <a:cs typeface="Merriweather" pitchFamily="34" charset="-120"/>
              </a:rPr>
              <a:t>Vulnerability Management</a:t>
            </a:r>
            <a:endParaRPr lang="en-US" sz="2000" dirty="0"/>
          </a:p>
        </p:txBody>
      </p:sp>
      <p:sp>
        <p:nvSpPr>
          <p:cNvPr id="6" name="Text 4"/>
          <p:cNvSpPr/>
          <p:nvPr/>
        </p:nvSpPr>
        <p:spPr>
          <a:xfrm>
            <a:off x="1027113" y="2912666"/>
            <a:ext cx="4586883" cy="65801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Identify and upgrade outdated libraries to enhance security and reduce risks.</a:t>
            </a:r>
            <a:endParaRPr lang="en-US" sz="1583" dirty="0"/>
          </a:p>
        </p:txBody>
      </p:sp>
      <p:sp>
        <p:nvSpPr>
          <p:cNvPr id="7" name="Shape 5"/>
          <p:cNvSpPr/>
          <p:nvPr/>
        </p:nvSpPr>
        <p:spPr>
          <a:xfrm>
            <a:off x="719832" y="4007445"/>
            <a:ext cx="5125244" cy="1647131"/>
          </a:xfrm>
          <a:prstGeom prst="roundRect">
            <a:avLst>
              <a:gd name="adj" fmla="val 7402"/>
            </a:avLst>
          </a:prstGeom>
          <a:solidFill>
            <a:srgbClr val="09151A">
              <a:alpha val="95000"/>
            </a:srgbClr>
          </a:solidFill>
          <a:ln w="30480">
            <a:solidFill>
              <a:srgbClr val="194A99"/>
            </a:solidFill>
            <a:prstDash val="solid"/>
          </a:ln>
        </p:spPr>
        <p:txBody>
          <a:bodyPr/>
          <a:lstStyle/>
          <a:p>
            <a:endParaRPr lang="en-US" sz="1500"/>
          </a:p>
        </p:txBody>
      </p:sp>
      <p:sp>
        <p:nvSpPr>
          <p:cNvPr id="8" name="Shape 6"/>
          <p:cNvSpPr/>
          <p:nvPr/>
        </p:nvSpPr>
        <p:spPr>
          <a:xfrm>
            <a:off x="694432" y="4007445"/>
            <a:ext cx="101600" cy="1647131"/>
          </a:xfrm>
          <a:prstGeom prst="roundRect">
            <a:avLst>
              <a:gd name="adj" fmla="val 85031"/>
            </a:avLst>
          </a:prstGeom>
          <a:solidFill>
            <a:srgbClr val="609DFF"/>
          </a:solidFill>
          <a:ln/>
        </p:spPr>
        <p:txBody>
          <a:bodyPr/>
          <a:lstStyle/>
          <a:p>
            <a:endParaRPr lang="en-US" sz="1500"/>
          </a:p>
        </p:txBody>
      </p:sp>
      <p:sp>
        <p:nvSpPr>
          <p:cNvPr id="9" name="Text 7"/>
          <p:cNvSpPr/>
          <p:nvPr/>
        </p:nvSpPr>
        <p:spPr>
          <a:xfrm>
            <a:off x="1027113" y="4238526"/>
            <a:ext cx="2898874" cy="321270"/>
          </a:xfrm>
          <a:prstGeom prst="rect">
            <a:avLst/>
          </a:prstGeom>
          <a:noFill/>
          <a:ln/>
        </p:spPr>
        <p:txBody>
          <a:bodyPr wrap="none" lIns="0" tIns="0" rIns="0" bIns="0" rtlCol="0" anchor="t"/>
          <a:lstStyle/>
          <a:p>
            <a:pPr>
              <a:lnSpc>
                <a:spcPts val="2500"/>
              </a:lnSpc>
            </a:pPr>
            <a:r>
              <a:rPr lang="en-US" sz="2000" dirty="0">
                <a:solidFill>
                  <a:srgbClr val="E2E6E9"/>
                </a:solidFill>
                <a:latin typeface="Merriweather" pitchFamily="34" charset="0"/>
                <a:ea typeface="Merriweather" pitchFamily="34" charset="-122"/>
                <a:cs typeface="Merriweather" pitchFamily="34" charset="-120"/>
              </a:rPr>
              <a:t>Improve Code Coverage</a:t>
            </a:r>
            <a:endParaRPr lang="en-US" sz="2000" dirty="0"/>
          </a:p>
        </p:txBody>
      </p:sp>
      <p:sp>
        <p:nvSpPr>
          <p:cNvPr id="10" name="Text 8"/>
          <p:cNvSpPr/>
          <p:nvPr/>
        </p:nvSpPr>
        <p:spPr>
          <a:xfrm>
            <a:off x="1027113" y="4765477"/>
            <a:ext cx="4586883" cy="65801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Develop missing unit tests and integrate with SonarQube for quality analysis.</a:t>
            </a:r>
            <a:endParaRPr lang="en-US" sz="1583" dirty="0"/>
          </a:p>
        </p:txBody>
      </p:sp>
      <p:sp>
        <p:nvSpPr>
          <p:cNvPr id="11" name="Shape 9"/>
          <p:cNvSpPr/>
          <p:nvPr/>
        </p:nvSpPr>
        <p:spPr>
          <a:xfrm>
            <a:off x="6353275" y="2154635"/>
            <a:ext cx="5125244" cy="1647131"/>
          </a:xfrm>
          <a:prstGeom prst="roundRect">
            <a:avLst>
              <a:gd name="adj" fmla="val 7402"/>
            </a:avLst>
          </a:prstGeom>
          <a:solidFill>
            <a:srgbClr val="09151A">
              <a:alpha val="95000"/>
            </a:srgbClr>
          </a:solidFill>
          <a:ln w="30480">
            <a:solidFill>
              <a:srgbClr val="194A99"/>
            </a:solidFill>
            <a:prstDash val="solid"/>
          </a:ln>
        </p:spPr>
        <p:txBody>
          <a:bodyPr/>
          <a:lstStyle/>
          <a:p>
            <a:endParaRPr lang="en-US" sz="1500"/>
          </a:p>
        </p:txBody>
      </p:sp>
      <p:sp>
        <p:nvSpPr>
          <p:cNvPr id="12" name="Shape 10"/>
          <p:cNvSpPr/>
          <p:nvPr/>
        </p:nvSpPr>
        <p:spPr>
          <a:xfrm>
            <a:off x="6327874" y="2154635"/>
            <a:ext cx="101600" cy="1647131"/>
          </a:xfrm>
          <a:prstGeom prst="roundRect">
            <a:avLst>
              <a:gd name="adj" fmla="val 85031"/>
            </a:avLst>
          </a:prstGeom>
          <a:solidFill>
            <a:srgbClr val="609DFF"/>
          </a:solidFill>
          <a:ln/>
        </p:spPr>
        <p:txBody>
          <a:bodyPr/>
          <a:lstStyle/>
          <a:p>
            <a:endParaRPr lang="en-US" sz="1500"/>
          </a:p>
        </p:txBody>
      </p:sp>
      <p:sp>
        <p:nvSpPr>
          <p:cNvPr id="13" name="Text 11"/>
          <p:cNvSpPr/>
          <p:nvPr/>
        </p:nvSpPr>
        <p:spPr>
          <a:xfrm>
            <a:off x="6660555" y="2385715"/>
            <a:ext cx="2571155" cy="321270"/>
          </a:xfrm>
          <a:prstGeom prst="rect">
            <a:avLst/>
          </a:prstGeom>
          <a:noFill/>
          <a:ln/>
        </p:spPr>
        <p:txBody>
          <a:bodyPr wrap="none" lIns="0" tIns="0" rIns="0" bIns="0" rtlCol="0" anchor="t"/>
          <a:lstStyle/>
          <a:p>
            <a:pPr>
              <a:lnSpc>
                <a:spcPts val="2500"/>
              </a:lnSpc>
            </a:pPr>
            <a:r>
              <a:rPr lang="en-US" sz="2000" dirty="0">
                <a:solidFill>
                  <a:srgbClr val="E2E6E9"/>
                </a:solidFill>
                <a:latin typeface="Merriweather" pitchFamily="34" charset="0"/>
                <a:ea typeface="Merriweather" pitchFamily="34" charset="-122"/>
                <a:cs typeface="Merriweather" pitchFamily="34" charset="-120"/>
              </a:rPr>
              <a:t>Test Automation</a:t>
            </a:r>
            <a:endParaRPr lang="en-US" sz="2000" dirty="0"/>
          </a:p>
        </p:txBody>
      </p:sp>
      <p:sp>
        <p:nvSpPr>
          <p:cNvPr id="14" name="Text 12"/>
          <p:cNvSpPr/>
          <p:nvPr/>
        </p:nvSpPr>
        <p:spPr>
          <a:xfrm>
            <a:off x="6660555" y="2912666"/>
            <a:ext cx="4586883" cy="65801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Implement automated UI and API testing to reduce bugs and improve reliability.</a:t>
            </a:r>
            <a:endParaRPr lang="en-US" sz="1583" dirty="0"/>
          </a:p>
        </p:txBody>
      </p:sp>
      <p:sp>
        <p:nvSpPr>
          <p:cNvPr id="15" name="Shape 13"/>
          <p:cNvSpPr/>
          <p:nvPr/>
        </p:nvSpPr>
        <p:spPr>
          <a:xfrm>
            <a:off x="6353275" y="4007445"/>
            <a:ext cx="5125244" cy="1647131"/>
          </a:xfrm>
          <a:prstGeom prst="roundRect">
            <a:avLst>
              <a:gd name="adj" fmla="val 7402"/>
            </a:avLst>
          </a:prstGeom>
          <a:solidFill>
            <a:srgbClr val="09151A">
              <a:alpha val="95000"/>
            </a:srgbClr>
          </a:solidFill>
          <a:ln w="30480">
            <a:solidFill>
              <a:srgbClr val="194A99"/>
            </a:solidFill>
            <a:prstDash val="solid"/>
          </a:ln>
        </p:spPr>
        <p:txBody>
          <a:bodyPr/>
          <a:lstStyle/>
          <a:p>
            <a:endParaRPr lang="en-US" sz="1500"/>
          </a:p>
        </p:txBody>
      </p:sp>
      <p:sp>
        <p:nvSpPr>
          <p:cNvPr id="16" name="Shape 14"/>
          <p:cNvSpPr/>
          <p:nvPr/>
        </p:nvSpPr>
        <p:spPr>
          <a:xfrm>
            <a:off x="6327874" y="4007445"/>
            <a:ext cx="101600" cy="1647131"/>
          </a:xfrm>
          <a:prstGeom prst="roundRect">
            <a:avLst>
              <a:gd name="adj" fmla="val 85031"/>
            </a:avLst>
          </a:prstGeom>
          <a:solidFill>
            <a:srgbClr val="609DFF"/>
          </a:solidFill>
          <a:ln/>
        </p:spPr>
        <p:txBody>
          <a:bodyPr/>
          <a:lstStyle/>
          <a:p>
            <a:endParaRPr lang="en-US" sz="1500"/>
          </a:p>
        </p:txBody>
      </p:sp>
      <p:sp>
        <p:nvSpPr>
          <p:cNvPr id="17" name="Text 15"/>
          <p:cNvSpPr/>
          <p:nvPr/>
        </p:nvSpPr>
        <p:spPr>
          <a:xfrm>
            <a:off x="6660555" y="4238526"/>
            <a:ext cx="3426222" cy="321270"/>
          </a:xfrm>
          <a:prstGeom prst="rect">
            <a:avLst/>
          </a:prstGeom>
          <a:noFill/>
          <a:ln/>
        </p:spPr>
        <p:txBody>
          <a:bodyPr wrap="none" lIns="0" tIns="0" rIns="0" bIns="0" rtlCol="0" anchor="t"/>
          <a:lstStyle/>
          <a:p>
            <a:pPr>
              <a:lnSpc>
                <a:spcPts val="2500"/>
              </a:lnSpc>
            </a:pPr>
            <a:r>
              <a:rPr lang="en-US" sz="2000" dirty="0">
                <a:solidFill>
                  <a:srgbClr val="E2E6E9"/>
                </a:solidFill>
                <a:latin typeface="Merriweather" pitchFamily="34" charset="0"/>
                <a:ea typeface="Merriweather" pitchFamily="34" charset="-122"/>
                <a:cs typeface="Merriweather" pitchFamily="34" charset="-120"/>
              </a:rPr>
              <a:t>Application Documentation</a:t>
            </a:r>
            <a:endParaRPr lang="en-US" sz="2000" dirty="0"/>
          </a:p>
        </p:txBody>
      </p:sp>
      <p:sp>
        <p:nvSpPr>
          <p:cNvPr id="18" name="Text 16"/>
          <p:cNvSpPr/>
          <p:nvPr/>
        </p:nvSpPr>
        <p:spPr>
          <a:xfrm>
            <a:off x="6660555" y="4765477"/>
            <a:ext cx="4586883" cy="65801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Prepare comprehensive documentation for enhanced support and knowledge sharing.</a:t>
            </a:r>
            <a:endParaRPr lang="en-US" sz="1583"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1860154" y="829966"/>
            <a:ext cx="8471694" cy="642739"/>
          </a:xfrm>
          <a:prstGeom prst="rect">
            <a:avLst/>
          </a:prstGeom>
          <a:noFill/>
          <a:ln/>
        </p:spPr>
        <p:txBody>
          <a:bodyPr wrap="none" lIns="0" tIns="0" rIns="0" bIns="0" rtlCol="0" anchor="t"/>
          <a:lstStyle/>
          <a:p>
            <a:pPr algn="ctr">
              <a:lnSpc>
                <a:spcPts val="5041"/>
              </a:lnSpc>
            </a:pPr>
            <a:r>
              <a:rPr lang="en-US" sz="4042" dirty="0">
                <a:solidFill>
                  <a:srgbClr val="F5F0F0"/>
                </a:solidFill>
                <a:latin typeface="Merriweather" pitchFamily="34" charset="0"/>
                <a:ea typeface="Merriweather" pitchFamily="34" charset="-122"/>
                <a:cs typeface="Merriweather" pitchFamily="34" charset="-120"/>
              </a:rPr>
              <a:t>General Benefits of GitHub Copilot</a:t>
            </a:r>
            <a:endParaRPr lang="en-US" sz="4042" dirty="0"/>
          </a:p>
        </p:txBody>
      </p:sp>
      <p:sp>
        <p:nvSpPr>
          <p:cNvPr id="3" name="Shape 1"/>
          <p:cNvSpPr/>
          <p:nvPr/>
        </p:nvSpPr>
        <p:spPr>
          <a:xfrm>
            <a:off x="719832" y="1884065"/>
            <a:ext cx="10752336" cy="4143970"/>
          </a:xfrm>
          <a:prstGeom prst="roundRect">
            <a:avLst>
              <a:gd name="adj" fmla="val 2085"/>
            </a:avLst>
          </a:prstGeom>
          <a:noFill/>
          <a:ln w="15240">
            <a:solidFill>
              <a:srgbClr val="FFFFFF">
                <a:alpha val="24000"/>
              </a:srgbClr>
            </a:solidFill>
            <a:prstDash val="solid"/>
          </a:ln>
        </p:spPr>
        <p:txBody>
          <a:bodyPr/>
          <a:lstStyle/>
          <a:p>
            <a:endParaRPr lang="en-US" sz="1500"/>
          </a:p>
        </p:txBody>
      </p:sp>
      <p:sp>
        <p:nvSpPr>
          <p:cNvPr id="4" name="Shape 2"/>
          <p:cNvSpPr/>
          <p:nvPr/>
        </p:nvSpPr>
        <p:spPr>
          <a:xfrm>
            <a:off x="732532" y="1896765"/>
            <a:ext cx="10726936" cy="588368"/>
          </a:xfrm>
          <a:prstGeom prst="rect">
            <a:avLst/>
          </a:prstGeom>
          <a:solidFill>
            <a:srgbClr val="FFFFFF">
              <a:alpha val="4000"/>
            </a:srgbClr>
          </a:solidFill>
          <a:ln/>
        </p:spPr>
        <p:txBody>
          <a:bodyPr/>
          <a:lstStyle/>
          <a:p>
            <a:endParaRPr lang="en-US" sz="1500"/>
          </a:p>
        </p:txBody>
      </p:sp>
      <p:sp>
        <p:nvSpPr>
          <p:cNvPr id="5" name="Text 3"/>
          <p:cNvSpPr/>
          <p:nvPr/>
        </p:nvSpPr>
        <p:spPr>
          <a:xfrm>
            <a:off x="938312" y="2026445"/>
            <a:ext cx="2803525"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Code Completion</a:t>
            </a:r>
            <a:endParaRPr lang="en-US" sz="1583" dirty="0"/>
          </a:p>
        </p:txBody>
      </p:sp>
      <p:sp>
        <p:nvSpPr>
          <p:cNvPr id="6" name="Text 4"/>
          <p:cNvSpPr/>
          <p:nvPr/>
        </p:nvSpPr>
        <p:spPr>
          <a:xfrm>
            <a:off x="4159548" y="2026445"/>
            <a:ext cx="7094240"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Autocompletes snippets, functions, or entire methods.</a:t>
            </a:r>
            <a:endParaRPr lang="en-US" sz="1583" dirty="0"/>
          </a:p>
        </p:txBody>
      </p:sp>
      <p:sp>
        <p:nvSpPr>
          <p:cNvPr id="7" name="Shape 5"/>
          <p:cNvSpPr/>
          <p:nvPr/>
        </p:nvSpPr>
        <p:spPr>
          <a:xfrm>
            <a:off x="732532" y="2485132"/>
            <a:ext cx="10726936" cy="588368"/>
          </a:xfrm>
          <a:prstGeom prst="rect">
            <a:avLst/>
          </a:prstGeom>
          <a:solidFill>
            <a:srgbClr val="000000">
              <a:alpha val="4000"/>
            </a:srgbClr>
          </a:solidFill>
          <a:ln/>
        </p:spPr>
        <p:txBody>
          <a:bodyPr/>
          <a:lstStyle/>
          <a:p>
            <a:endParaRPr lang="en-US" sz="1500"/>
          </a:p>
        </p:txBody>
      </p:sp>
      <p:sp>
        <p:nvSpPr>
          <p:cNvPr id="8" name="Text 6"/>
          <p:cNvSpPr/>
          <p:nvPr/>
        </p:nvSpPr>
        <p:spPr>
          <a:xfrm>
            <a:off x="938312" y="2614811"/>
            <a:ext cx="2803525"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Boilerplate Generation</a:t>
            </a:r>
            <a:endParaRPr lang="en-US" sz="1583" dirty="0"/>
          </a:p>
        </p:txBody>
      </p:sp>
      <p:sp>
        <p:nvSpPr>
          <p:cNvPr id="9" name="Text 7"/>
          <p:cNvSpPr/>
          <p:nvPr/>
        </p:nvSpPr>
        <p:spPr>
          <a:xfrm>
            <a:off x="4159548" y="2614811"/>
            <a:ext cx="7094240"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Quickly generates repetitive code like CRUD operations.</a:t>
            </a:r>
            <a:endParaRPr lang="en-US" sz="1583" dirty="0"/>
          </a:p>
        </p:txBody>
      </p:sp>
      <p:sp>
        <p:nvSpPr>
          <p:cNvPr id="10" name="Shape 8"/>
          <p:cNvSpPr/>
          <p:nvPr/>
        </p:nvSpPr>
        <p:spPr>
          <a:xfrm>
            <a:off x="732532" y="3073499"/>
            <a:ext cx="10726936" cy="588368"/>
          </a:xfrm>
          <a:prstGeom prst="rect">
            <a:avLst/>
          </a:prstGeom>
          <a:solidFill>
            <a:srgbClr val="FFFFFF">
              <a:alpha val="4000"/>
            </a:srgbClr>
          </a:solidFill>
          <a:ln/>
        </p:spPr>
        <p:txBody>
          <a:bodyPr/>
          <a:lstStyle/>
          <a:p>
            <a:endParaRPr lang="en-US" sz="1500"/>
          </a:p>
        </p:txBody>
      </p:sp>
      <p:sp>
        <p:nvSpPr>
          <p:cNvPr id="11" name="Text 9"/>
          <p:cNvSpPr/>
          <p:nvPr/>
        </p:nvSpPr>
        <p:spPr>
          <a:xfrm>
            <a:off x="938312" y="3203179"/>
            <a:ext cx="2803525"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Learning New Features</a:t>
            </a:r>
            <a:endParaRPr lang="en-US" sz="1583" dirty="0"/>
          </a:p>
        </p:txBody>
      </p:sp>
      <p:sp>
        <p:nvSpPr>
          <p:cNvPr id="12" name="Text 10"/>
          <p:cNvSpPr/>
          <p:nvPr/>
        </p:nvSpPr>
        <p:spPr>
          <a:xfrm>
            <a:off x="4159548" y="3203179"/>
            <a:ext cx="7094240"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Helps discover and use unfamiliar libraries/frameworks.</a:t>
            </a:r>
            <a:endParaRPr lang="en-US" sz="1583" dirty="0"/>
          </a:p>
        </p:txBody>
      </p:sp>
      <p:sp>
        <p:nvSpPr>
          <p:cNvPr id="13" name="Shape 11"/>
          <p:cNvSpPr/>
          <p:nvPr/>
        </p:nvSpPr>
        <p:spPr>
          <a:xfrm>
            <a:off x="732532" y="3661867"/>
            <a:ext cx="10726936" cy="588368"/>
          </a:xfrm>
          <a:prstGeom prst="rect">
            <a:avLst/>
          </a:prstGeom>
          <a:solidFill>
            <a:srgbClr val="000000">
              <a:alpha val="4000"/>
            </a:srgbClr>
          </a:solidFill>
          <a:ln/>
        </p:spPr>
        <p:txBody>
          <a:bodyPr/>
          <a:lstStyle/>
          <a:p>
            <a:endParaRPr lang="en-US" sz="1500"/>
          </a:p>
        </p:txBody>
      </p:sp>
      <p:sp>
        <p:nvSpPr>
          <p:cNvPr id="14" name="Text 12"/>
          <p:cNvSpPr/>
          <p:nvPr/>
        </p:nvSpPr>
        <p:spPr>
          <a:xfrm>
            <a:off x="938312" y="3791546"/>
            <a:ext cx="2803525"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Code Translation</a:t>
            </a:r>
            <a:endParaRPr lang="en-US" sz="1583" dirty="0"/>
          </a:p>
        </p:txBody>
      </p:sp>
      <p:sp>
        <p:nvSpPr>
          <p:cNvPr id="15" name="Text 13"/>
          <p:cNvSpPr/>
          <p:nvPr/>
        </p:nvSpPr>
        <p:spPr>
          <a:xfrm>
            <a:off x="4159548" y="3791546"/>
            <a:ext cx="7094240"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Converts code between programming languages (e.g., Java → Python).</a:t>
            </a:r>
            <a:endParaRPr lang="en-US" sz="1583" dirty="0"/>
          </a:p>
        </p:txBody>
      </p:sp>
      <p:sp>
        <p:nvSpPr>
          <p:cNvPr id="16" name="Shape 14"/>
          <p:cNvSpPr/>
          <p:nvPr/>
        </p:nvSpPr>
        <p:spPr>
          <a:xfrm>
            <a:off x="732532" y="4250234"/>
            <a:ext cx="10726936" cy="588368"/>
          </a:xfrm>
          <a:prstGeom prst="rect">
            <a:avLst/>
          </a:prstGeom>
          <a:solidFill>
            <a:srgbClr val="FFFFFF">
              <a:alpha val="4000"/>
            </a:srgbClr>
          </a:solidFill>
          <a:ln/>
        </p:spPr>
        <p:txBody>
          <a:bodyPr/>
          <a:lstStyle/>
          <a:p>
            <a:endParaRPr lang="en-US" sz="1500"/>
          </a:p>
        </p:txBody>
      </p:sp>
      <p:sp>
        <p:nvSpPr>
          <p:cNvPr id="17" name="Text 15"/>
          <p:cNvSpPr/>
          <p:nvPr/>
        </p:nvSpPr>
        <p:spPr>
          <a:xfrm>
            <a:off x="938312" y="4379913"/>
            <a:ext cx="2803525"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Comment-to-Code</a:t>
            </a:r>
            <a:endParaRPr lang="en-US" sz="1583" dirty="0"/>
          </a:p>
        </p:txBody>
      </p:sp>
      <p:sp>
        <p:nvSpPr>
          <p:cNvPr id="18" name="Text 16"/>
          <p:cNvSpPr/>
          <p:nvPr/>
        </p:nvSpPr>
        <p:spPr>
          <a:xfrm>
            <a:off x="4159548" y="4379913"/>
            <a:ext cx="7094240"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Converts natural language comments into working code.</a:t>
            </a:r>
            <a:endParaRPr lang="en-US" sz="1583" dirty="0"/>
          </a:p>
        </p:txBody>
      </p:sp>
      <p:sp>
        <p:nvSpPr>
          <p:cNvPr id="19" name="Shape 17"/>
          <p:cNvSpPr/>
          <p:nvPr/>
        </p:nvSpPr>
        <p:spPr>
          <a:xfrm>
            <a:off x="732532" y="4838601"/>
            <a:ext cx="10726936" cy="588368"/>
          </a:xfrm>
          <a:prstGeom prst="rect">
            <a:avLst/>
          </a:prstGeom>
          <a:solidFill>
            <a:srgbClr val="000000">
              <a:alpha val="4000"/>
            </a:srgbClr>
          </a:solidFill>
          <a:ln/>
        </p:spPr>
        <p:txBody>
          <a:bodyPr/>
          <a:lstStyle/>
          <a:p>
            <a:endParaRPr lang="en-US" sz="1500"/>
          </a:p>
        </p:txBody>
      </p:sp>
      <p:sp>
        <p:nvSpPr>
          <p:cNvPr id="20" name="Text 18"/>
          <p:cNvSpPr/>
          <p:nvPr/>
        </p:nvSpPr>
        <p:spPr>
          <a:xfrm>
            <a:off x="938312" y="4968281"/>
            <a:ext cx="2803525"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Refactoring Suggestions</a:t>
            </a:r>
            <a:endParaRPr lang="en-US" sz="1583" dirty="0"/>
          </a:p>
        </p:txBody>
      </p:sp>
      <p:sp>
        <p:nvSpPr>
          <p:cNvPr id="21" name="Text 19"/>
          <p:cNvSpPr/>
          <p:nvPr/>
        </p:nvSpPr>
        <p:spPr>
          <a:xfrm>
            <a:off x="4159548" y="4968281"/>
            <a:ext cx="7094240"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Suggests cleaner or more idiomatic alternatives.</a:t>
            </a:r>
            <a:endParaRPr lang="en-US" sz="1583" dirty="0"/>
          </a:p>
        </p:txBody>
      </p:sp>
      <p:sp>
        <p:nvSpPr>
          <p:cNvPr id="22" name="Shape 20"/>
          <p:cNvSpPr/>
          <p:nvPr/>
        </p:nvSpPr>
        <p:spPr>
          <a:xfrm>
            <a:off x="732532" y="5426969"/>
            <a:ext cx="10726936" cy="588368"/>
          </a:xfrm>
          <a:prstGeom prst="rect">
            <a:avLst/>
          </a:prstGeom>
          <a:solidFill>
            <a:srgbClr val="FFFFFF">
              <a:alpha val="4000"/>
            </a:srgbClr>
          </a:solidFill>
          <a:ln/>
        </p:spPr>
        <p:txBody>
          <a:bodyPr/>
          <a:lstStyle/>
          <a:p>
            <a:endParaRPr lang="en-US" sz="1500"/>
          </a:p>
        </p:txBody>
      </p:sp>
      <p:sp>
        <p:nvSpPr>
          <p:cNvPr id="23" name="Text 21"/>
          <p:cNvSpPr/>
          <p:nvPr/>
        </p:nvSpPr>
        <p:spPr>
          <a:xfrm>
            <a:off x="938312" y="5556647"/>
            <a:ext cx="2803525"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Test Writing</a:t>
            </a:r>
            <a:endParaRPr lang="en-US" sz="1583" dirty="0"/>
          </a:p>
        </p:txBody>
      </p:sp>
      <p:sp>
        <p:nvSpPr>
          <p:cNvPr id="24" name="Text 22"/>
          <p:cNvSpPr/>
          <p:nvPr/>
        </p:nvSpPr>
        <p:spPr>
          <a:xfrm>
            <a:off x="4159548" y="5556647"/>
            <a:ext cx="7094240"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Auto-generates unit tests based on code or function signature.</a:t>
            </a:r>
            <a:endParaRPr lang="en-US" sz="1583"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948</Words>
  <Application>Microsoft Macintosh PowerPoint</Application>
  <PresentationFormat>Widescreen</PresentationFormat>
  <Paragraphs>125</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Aptos Display</vt:lpstr>
      <vt:lpstr>Arial</vt:lpstr>
      <vt:lpstr>Merriweather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Vinodh Srinivasan</dc:creator>
  <cp:lastModifiedBy>Vinodh Srinivasan</cp:lastModifiedBy>
  <cp:revision>6</cp:revision>
  <dcterms:created xsi:type="dcterms:W3CDTF">2025-08-05T02:57:46Z</dcterms:created>
  <dcterms:modified xsi:type="dcterms:W3CDTF">2025-08-05T03:01:02Z</dcterms:modified>
</cp:coreProperties>
</file>

<file path=docProps/thumbnail.jpeg>
</file>